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323847"/>
            <a:ext cx="8957945" cy="58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1878583"/>
            <a:ext cx="8672195" cy="1815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5.png"/><Relationship Id="rId6" Type="http://schemas.openxmlformats.org/officeDocument/2006/relationships/image" Target="../media/image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5.png"/><Relationship Id="rId6" Type="http://schemas.openxmlformats.org/officeDocument/2006/relationships/image" Target="../media/image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9.png"/><Relationship Id="rId6" Type="http://schemas.openxmlformats.org/officeDocument/2006/relationships/image" Target="../media/image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1.png"/><Relationship Id="rId6" Type="http://schemas.openxmlformats.org/officeDocument/2006/relationships/image" Target="../media/image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7.png"/><Relationship Id="rId6" Type="http://schemas.openxmlformats.org/officeDocument/2006/relationships/image" Target="../media/image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3.jpg"/><Relationship Id="rId7" Type="http://schemas.openxmlformats.org/officeDocument/2006/relationships/image" Target="../media/image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5.jpg"/><Relationship Id="rId7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729471" cy="68579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27404" y="0"/>
              <a:ext cx="6489192" cy="6857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372" y="2692349"/>
            <a:ext cx="6024880" cy="1366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1210">
                <a:solidFill>
                  <a:srgbClr val="FFFFFF"/>
                </a:solidFill>
                <a:latin typeface="Times New Roman"/>
                <a:cs typeface="Times New Roman"/>
              </a:rPr>
              <a:t>Thank</a:t>
            </a:r>
            <a:r>
              <a:rPr dirty="0" sz="8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800" spc="109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89431" y="0"/>
              <a:ext cx="7565135" cy="6857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3391535" cy="788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20">
                <a:solidFill>
                  <a:srgbClr val="636B85"/>
                </a:solidFill>
                <a:latin typeface="Carlito"/>
                <a:cs typeface="Carlito"/>
              </a:rPr>
              <a:t>Presented</a:t>
            </a:r>
            <a:r>
              <a:rPr dirty="0" sz="5000" spc="-95">
                <a:solidFill>
                  <a:srgbClr val="636B85"/>
                </a:solidFill>
                <a:latin typeface="Carlito"/>
                <a:cs typeface="Carlito"/>
              </a:rPr>
              <a:t> </a:t>
            </a:r>
            <a:r>
              <a:rPr dirty="0" sz="5000" spc="-15">
                <a:solidFill>
                  <a:srgbClr val="636B85"/>
                </a:solidFill>
                <a:latin typeface="Carlito"/>
                <a:cs typeface="Carlito"/>
              </a:rPr>
              <a:t>by</a:t>
            </a:r>
            <a:endParaRPr sz="5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866113"/>
            <a:ext cx="5438775" cy="240347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50">
                <a:latin typeface="Georgia"/>
                <a:cs typeface="Georgia"/>
              </a:rPr>
              <a:t>leader:</a:t>
            </a:r>
            <a:r>
              <a:rPr dirty="0" sz="2600" spc="85">
                <a:latin typeface="Georgia"/>
                <a:cs typeface="Georgia"/>
              </a:rPr>
              <a:t> </a:t>
            </a:r>
            <a:r>
              <a:rPr dirty="0" sz="2600" spc="-490">
                <a:latin typeface="Arial"/>
                <a:cs typeface="Arial"/>
              </a:rPr>
              <a:t>S </a:t>
            </a:r>
            <a:r>
              <a:rPr dirty="0" sz="2600" spc="715">
                <a:latin typeface="Arial"/>
                <a:cs typeface="Arial"/>
              </a:rPr>
              <a:t>Mounika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5">
                <a:latin typeface="Georgia"/>
                <a:cs typeface="Georgia"/>
              </a:rPr>
              <a:t>member </a:t>
            </a:r>
            <a:r>
              <a:rPr dirty="0" sz="2600" spc="-345">
                <a:latin typeface="Arial"/>
                <a:cs typeface="Arial"/>
              </a:rPr>
              <a:t>1:S</a:t>
            </a:r>
            <a:r>
              <a:rPr dirty="0" sz="2600" spc="-130">
                <a:latin typeface="Arial"/>
                <a:cs typeface="Arial"/>
              </a:rPr>
              <a:t> </a:t>
            </a:r>
            <a:r>
              <a:rPr dirty="0" sz="2600" spc="825">
                <a:latin typeface="Arial"/>
                <a:cs typeface="Arial"/>
              </a:rPr>
              <a:t>Mahanth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5">
                <a:latin typeface="Georgia"/>
                <a:cs typeface="Georgia"/>
              </a:rPr>
              <a:t>member </a:t>
            </a:r>
            <a:r>
              <a:rPr dirty="0" sz="2600" spc="-175">
                <a:latin typeface="Georgia"/>
                <a:cs typeface="Georgia"/>
              </a:rPr>
              <a:t>2: </a:t>
            </a:r>
            <a:r>
              <a:rPr dirty="0" sz="2600" spc="-490">
                <a:latin typeface="Arial"/>
                <a:cs typeface="Arial"/>
              </a:rPr>
              <a:t>S</a:t>
            </a:r>
            <a:r>
              <a:rPr dirty="0" sz="2600" spc="-480">
                <a:latin typeface="Arial"/>
                <a:cs typeface="Arial"/>
              </a:rPr>
              <a:t> </a:t>
            </a:r>
            <a:r>
              <a:rPr dirty="0" sz="2600" spc="735">
                <a:latin typeface="Arial"/>
                <a:cs typeface="Arial"/>
              </a:rPr>
              <a:t>Nagaraju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0">
                <a:latin typeface="Georgia"/>
                <a:cs typeface="Georgia"/>
              </a:rPr>
              <a:t>member</a:t>
            </a:r>
            <a:r>
              <a:rPr dirty="0" sz="2600" spc="-30">
                <a:latin typeface="Carlito"/>
                <a:cs typeface="Carlito"/>
              </a:rPr>
              <a:t>3 </a:t>
            </a:r>
            <a:r>
              <a:rPr dirty="0" sz="2600" spc="-315">
                <a:latin typeface="Georgia"/>
                <a:cs typeface="Georgia"/>
              </a:rPr>
              <a:t>:</a:t>
            </a:r>
            <a:r>
              <a:rPr dirty="0" sz="2600" spc="-315">
                <a:latin typeface="Arial"/>
                <a:cs typeface="Arial"/>
              </a:rPr>
              <a:t>S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 spc="560">
                <a:latin typeface="Arial"/>
                <a:cs typeface="Arial"/>
              </a:rPr>
              <a:t>Renuka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5">
                <a:latin typeface="Georgia"/>
                <a:cs typeface="Georgia"/>
              </a:rPr>
              <a:t>member </a:t>
            </a:r>
            <a:r>
              <a:rPr dirty="0" sz="2600" spc="-90">
                <a:latin typeface="Georgia"/>
                <a:cs typeface="Georgia"/>
              </a:rPr>
              <a:t>4 </a:t>
            </a:r>
            <a:r>
              <a:rPr dirty="0" sz="2600" spc="-315">
                <a:latin typeface="Georgia"/>
                <a:cs typeface="Georgia"/>
              </a:rPr>
              <a:t>:</a:t>
            </a:r>
            <a:r>
              <a:rPr dirty="0" sz="2600" spc="-315">
                <a:latin typeface="Arial"/>
                <a:cs typeface="Arial"/>
              </a:rPr>
              <a:t>S</a:t>
            </a:r>
            <a:r>
              <a:rPr dirty="0" sz="2600" spc="-80">
                <a:latin typeface="Arial"/>
                <a:cs typeface="Arial"/>
              </a:rPr>
              <a:t> </a:t>
            </a:r>
            <a:r>
              <a:rPr dirty="0" sz="2600" spc="560">
                <a:latin typeface="Arial"/>
                <a:cs typeface="Arial"/>
              </a:rPr>
              <a:t>srinivasulu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40652" y="3285744"/>
            <a:ext cx="2403475" cy="3355975"/>
            <a:chOff x="6740652" y="3285744"/>
            <a:chExt cx="2403475" cy="3355975"/>
          </a:xfrm>
        </p:grpSpPr>
        <p:sp>
          <p:nvSpPr>
            <p:cNvPr id="10" name="object 10"/>
            <p:cNvSpPr/>
            <p:nvPr/>
          </p:nvSpPr>
          <p:spPr>
            <a:xfrm>
              <a:off x="6740652" y="3285744"/>
              <a:ext cx="2403348" cy="3308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41436" y="6155436"/>
              <a:ext cx="486155" cy="486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1564640" cy="788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45">
                <a:solidFill>
                  <a:srgbClr val="636B85"/>
                </a:solidFill>
                <a:latin typeface="Carlito"/>
                <a:cs typeface="Carlito"/>
              </a:rPr>
              <a:t>t</a:t>
            </a:r>
            <a:r>
              <a:rPr dirty="0" sz="5000" spc="-5">
                <a:solidFill>
                  <a:srgbClr val="636B85"/>
                </a:solidFill>
                <a:latin typeface="Carlito"/>
                <a:cs typeface="Carlito"/>
              </a:rPr>
              <a:t>opics</a:t>
            </a:r>
            <a:endParaRPr sz="5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868118"/>
            <a:ext cx="5958205" cy="438594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70">
                <a:latin typeface="Georgia"/>
                <a:cs typeface="Georgia"/>
              </a:rPr>
              <a:t>SEO </a:t>
            </a:r>
            <a:r>
              <a:rPr dirty="0" sz="2600">
                <a:latin typeface="Georgia"/>
                <a:cs typeface="Georgia"/>
              </a:rPr>
              <a:t>OF </a:t>
            </a:r>
            <a:r>
              <a:rPr dirty="0" sz="2600" spc="-10">
                <a:latin typeface="Georgia"/>
                <a:cs typeface="Georgia"/>
              </a:rPr>
              <a:t>APOLLO </a:t>
            </a:r>
            <a:r>
              <a:rPr dirty="0" sz="2600" spc="-100">
                <a:latin typeface="Georgia"/>
                <a:cs typeface="Georgia"/>
              </a:rPr>
              <a:t>TYRES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114">
                <a:latin typeface="Georgia"/>
                <a:cs typeface="Georgia"/>
              </a:rPr>
              <a:t>KPI </a:t>
            </a:r>
            <a:r>
              <a:rPr dirty="0" sz="2600">
                <a:latin typeface="Georgia"/>
                <a:cs typeface="Georgia"/>
              </a:rPr>
              <a:t>OF </a:t>
            </a:r>
            <a:r>
              <a:rPr dirty="0" sz="2600" spc="-10">
                <a:latin typeface="Georgia"/>
                <a:cs typeface="Georgia"/>
              </a:rPr>
              <a:t>APOLLO</a:t>
            </a:r>
            <a:r>
              <a:rPr dirty="0" sz="2600" spc="45">
                <a:latin typeface="Georgia"/>
                <a:cs typeface="Georgia"/>
              </a:rPr>
              <a:t> </a:t>
            </a:r>
            <a:r>
              <a:rPr dirty="0" sz="2600" spc="-100">
                <a:latin typeface="Georgia"/>
                <a:cs typeface="Georgia"/>
              </a:rPr>
              <a:t>TYRES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  <a:tab pos="2201545" algn="l"/>
              </a:tabLst>
            </a:pPr>
            <a:r>
              <a:rPr dirty="0" sz="2600" spc="-60">
                <a:latin typeface="Georgia"/>
                <a:cs typeface="Georgia"/>
              </a:rPr>
              <a:t>SITUATION	</a:t>
            </a:r>
            <a:r>
              <a:rPr dirty="0" sz="2600" spc="-70">
                <a:latin typeface="Georgia"/>
                <a:cs typeface="Georgia"/>
              </a:rPr>
              <a:t>ANALYSIS,SWOT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70">
                <a:latin typeface="Georgia"/>
                <a:cs typeface="Georgia"/>
              </a:rPr>
              <a:t>CONSUMER</a:t>
            </a:r>
            <a:r>
              <a:rPr dirty="0" sz="2600" spc="5">
                <a:latin typeface="Georgia"/>
                <a:cs typeface="Georgia"/>
              </a:rPr>
              <a:t> </a:t>
            </a:r>
            <a:r>
              <a:rPr dirty="0" sz="2600" spc="-110">
                <a:latin typeface="Georgia"/>
                <a:cs typeface="Georgia"/>
              </a:rPr>
              <a:t>BEHAVIOR,PERCEPTION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5">
                <a:latin typeface="Georgia"/>
                <a:cs typeface="Georgia"/>
              </a:rPr>
              <a:t>SEGMENTATION&amp;TARGET</a:t>
            </a:r>
            <a:r>
              <a:rPr dirty="0" sz="2600" spc="-60">
                <a:latin typeface="Georgia"/>
                <a:cs typeface="Georgia"/>
              </a:rPr>
              <a:t> </a:t>
            </a:r>
            <a:r>
              <a:rPr dirty="0" sz="2600" spc="-100">
                <a:latin typeface="Georgia"/>
                <a:cs typeface="Georgia"/>
              </a:rPr>
              <a:t>MARKETS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40">
                <a:latin typeface="Georgia"/>
                <a:cs typeface="Georgia"/>
              </a:rPr>
              <a:t>POSITIONING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75">
                <a:latin typeface="Georgia"/>
                <a:cs typeface="Georgia"/>
              </a:rPr>
              <a:t>BRAND</a:t>
            </a:r>
            <a:r>
              <a:rPr dirty="0" sz="2600" spc="-5">
                <a:latin typeface="Georgia"/>
                <a:cs typeface="Georgia"/>
              </a:rPr>
              <a:t> </a:t>
            </a:r>
            <a:r>
              <a:rPr dirty="0" sz="2600" spc="-40">
                <a:latin typeface="Georgia"/>
                <a:cs typeface="Georgia"/>
              </a:rPr>
              <a:t>POSITIONING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MARKETING</a:t>
            </a:r>
            <a:r>
              <a:rPr dirty="0" sz="2600" spc="5">
                <a:latin typeface="Georgia"/>
                <a:cs typeface="Georgia"/>
              </a:rPr>
              <a:t> </a:t>
            </a:r>
            <a:r>
              <a:rPr dirty="0" sz="2600" spc="-110">
                <a:latin typeface="Georgia"/>
                <a:cs typeface="Georgia"/>
              </a:rPr>
              <a:t>MIX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110">
                <a:latin typeface="Georgia"/>
                <a:cs typeface="Georgia"/>
              </a:rPr>
              <a:t>PROBLEMS </a:t>
            </a:r>
            <a:r>
              <a:rPr dirty="0" sz="2600" spc="-85">
                <a:latin typeface="Georgia"/>
                <a:cs typeface="Georgia"/>
              </a:rPr>
              <a:t>&amp;</a:t>
            </a:r>
            <a:r>
              <a:rPr dirty="0" sz="2600" spc="100">
                <a:latin typeface="Georgia"/>
                <a:cs typeface="Georgia"/>
              </a:rPr>
              <a:t> </a:t>
            </a:r>
            <a:r>
              <a:rPr dirty="0" sz="2600" spc="-90">
                <a:latin typeface="Georgia"/>
                <a:cs typeface="Georgia"/>
              </a:rPr>
              <a:t>CHALLENGES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140">
                <a:latin typeface="Georgia"/>
                <a:cs typeface="Georgia"/>
              </a:rPr>
              <a:t>REFERNCES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7735" y="620268"/>
            <a:ext cx="2877312" cy="2229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2930" y="588009"/>
            <a:ext cx="104076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5">
                <a:solidFill>
                  <a:srgbClr val="636B85"/>
                </a:solidFill>
                <a:latin typeface="Carlito"/>
                <a:cs typeface="Carlito"/>
              </a:rPr>
              <a:t>S</a:t>
            </a:r>
            <a:r>
              <a:rPr dirty="0" sz="5000" spc="-65">
                <a:solidFill>
                  <a:srgbClr val="636B85"/>
                </a:solidFill>
                <a:latin typeface="Carlito"/>
                <a:cs typeface="Carlito"/>
              </a:rPr>
              <a:t>E</a:t>
            </a:r>
            <a:r>
              <a:rPr dirty="0" sz="5000">
                <a:solidFill>
                  <a:srgbClr val="636B85"/>
                </a:solidFill>
                <a:latin typeface="Carlito"/>
                <a:cs typeface="Carlito"/>
              </a:rPr>
              <a:t>O</a:t>
            </a:r>
            <a:endParaRPr sz="50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610" rIns="0" bIns="0" rtlCol="0" vert="horz">
            <a:spAutoFit/>
          </a:bodyPr>
          <a:lstStyle/>
          <a:p>
            <a:pPr marL="287020" marR="5080" indent="-274320">
              <a:lnSpc>
                <a:spcPts val="1340"/>
              </a:lnSpc>
              <a:spcBef>
                <a:spcPts val="430"/>
              </a:spcBef>
              <a:tabLst>
                <a:tab pos="286385" algn="l"/>
              </a:tabLst>
            </a:pPr>
            <a:r>
              <a:rPr dirty="0" sz="1300" spc="-320">
                <a:solidFill>
                  <a:srgbClr val="8BACAD"/>
                </a:solidFill>
                <a:latin typeface="Arial"/>
                <a:cs typeface="Arial"/>
              </a:rPr>
              <a:t>	</a:t>
            </a:r>
            <a:r>
              <a:rPr dirty="0" spc="-30"/>
              <a:t>Search Engine </a:t>
            </a:r>
            <a:r>
              <a:rPr dirty="0" spc="-5"/>
              <a:t>Optimization </a:t>
            </a:r>
            <a:r>
              <a:rPr dirty="0" spc="-30"/>
              <a:t>(SEO) is </a:t>
            </a:r>
            <a:r>
              <a:rPr dirty="0" spc="-15"/>
              <a:t>crucial </a:t>
            </a:r>
            <a:r>
              <a:rPr dirty="0" spc="-25"/>
              <a:t>for businesses </a:t>
            </a:r>
            <a:r>
              <a:rPr dirty="0" spc="-15"/>
              <a:t>like </a:t>
            </a:r>
            <a:r>
              <a:rPr dirty="0" spc="-10"/>
              <a:t>Apollo </a:t>
            </a:r>
            <a:r>
              <a:rPr dirty="0" spc="-50"/>
              <a:t>Tyres </a:t>
            </a:r>
            <a:r>
              <a:rPr dirty="0" spc="-10"/>
              <a:t>to </a:t>
            </a:r>
            <a:r>
              <a:rPr dirty="0" spc="-15"/>
              <a:t>enhance </a:t>
            </a:r>
            <a:r>
              <a:rPr dirty="0" spc="-10"/>
              <a:t>their online </a:t>
            </a:r>
            <a:r>
              <a:rPr dirty="0" spc="-15"/>
              <a:t>visibility </a:t>
            </a:r>
            <a:r>
              <a:rPr dirty="0" spc="-20"/>
              <a:t>and  reach </a:t>
            </a:r>
            <a:r>
              <a:rPr dirty="0" spc="-15"/>
              <a:t>potential </a:t>
            </a:r>
            <a:r>
              <a:rPr dirty="0" spc="-25"/>
              <a:t>customers. </a:t>
            </a:r>
            <a:r>
              <a:rPr dirty="0" spc="-30"/>
              <a:t>Here </a:t>
            </a:r>
            <a:r>
              <a:rPr dirty="0" spc="-35"/>
              <a:t>are </a:t>
            </a:r>
            <a:r>
              <a:rPr dirty="0" spc="-20"/>
              <a:t>some </a:t>
            </a:r>
            <a:r>
              <a:rPr dirty="0" spc="-35"/>
              <a:t>SEO </a:t>
            </a:r>
            <a:r>
              <a:rPr dirty="0" spc="-25"/>
              <a:t>strategies </a:t>
            </a:r>
            <a:r>
              <a:rPr dirty="0" spc="-20"/>
              <a:t>and recommendations </a:t>
            </a:r>
            <a:r>
              <a:rPr dirty="0" spc="-15"/>
              <a:t>specifically </a:t>
            </a:r>
            <a:r>
              <a:rPr dirty="0" spc="-20"/>
              <a:t>tailored </a:t>
            </a:r>
            <a:r>
              <a:rPr dirty="0" spc="-25"/>
              <a:t>for </a:t>
            </a:r>
            <a:r>
              <a:rPr dirty="0" spc="-10"/>
              <a:t>Apollo  </a:t>
            </a:r>
            <a:r>
              <a:rPr dirty="0" spc="-55"/>
              <a:t>Tyres: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pc="45"/>
              <a:t>Keyword</a:t>
            </a:r>
            <a:r>
              <a:rPr dirty="0" spc="-30"/>
              <a:t> </a:t>
            </a:r>
            <a:r>
              <a:rPr dirty="0" spc="45"/>
              <a:t>Research:</a:t>
            </a:r>
          </a:p>
          <a:p>
            <a:pPr lvl="1" marL="652780" indent="-247015">
              <a:lnSpc>
                <a:spcPts val="1405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0">
                <a:latin typeface="Georgia"/>
                <a:cs typeface="Georgia"/>
              </a:rPr>
              <a:t>Identify </a:t>
            </a:r>
            <a:r>
              <a:rPr dirty="0" sz="1300" spc="-25">
                <a:latin typeface="Georgia"/>
                <a:cs typeface="Georgia"/>
              </a:rPr>
              <a:t>relevant keywords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30">
                <a:latin typeface="Georgia"/>
                <a:cs typeface="Georgia"/>
              </a:rPr>
              <a:t>phrases </a:t>
            </a:r>
            <a:r>
              <a:rPr dirty="0" sz="1300" spc="-25">
                <a:latin typeface="Georgia"/>
                <a:cs typeface="Georgia"/>
              </a:rPr>
              <a:t>related </a:t>
            </a:r>
            <a:r>
              <a:rPr dirty="0" sz="1300" spc="-15">
                <a:latin typeface="Georgia"/>
                <a:cs typeface="Georgia"/>
              </a:rPr>
              <a:t>to</a:t>
            </a:r>
            <a:r>
              <a:rPr dirty="0" sz="1300" spc="114">
                <a:latin typeface="Georgia"/>
                <a:cs typeface="Georgia"/>
              </a:rPr>
              <a:t> </a:t>
            </a:r>
            <a:r>
              <a:rPr dirty="0" sz="1300" spc="-15">
                <a:latin typeface="Georgia"/>
                <a:cs typeface="Georgia"/>
              </a:rPr>
              <a:t>Apollo </a:t>
            </a:r>
            <a:r>
              <a:rPr dirty="0" sz="1300" spc="-45">
                <a:latin typeface="Georgia"/>
                <a:cs typeface="Georgia"/>
              </a:rPr>
              <a:t>Tyres' </a:t>
            </a:r>
            <a:r>
              <a:rPr dirty="0" sz="1300" spc="-25">
                <a:latin typeface="Georgia"/>
                <a:cs typeface="Georgia"/>
              </a:rPr>
              <a:t>products, </a:t>
            </a:r>
            <a:r>
              <a:rPr dirty="0" sz="1300" spc="-20">
                <a:latin typeface="Georgia"/>
                <a:cs typeface="Georgia"/>
              </a:rPr>
              <a:t>services, and </a:t>
            </a:r>
            <a:r>
              <a:rPr dirty="0" sz="1300" spc="-35">
                <a:latin typeface="Georgia"/>
                <a:cs typeface="Georgia"/>
              </a:rPr>
              <a:t>industry. </a:t>
            </a:r>
            <a:r>
              <a:rPr dirty="0" sz="1300" spc="-40">
                <a:latin typeface="Georgia"/>
                <a:cs typeface="Georgia"/>
              </a:rPr>
              <a:t>Tools </a:t>
            </a:r>
            <a:r>
              <a:rPr dirty="0" sz="1300" spc="-20">
                <a:latin typeface="Georgia"/>
                <a:cs typeface="Georgia"/>
              </a:rPr>
              <a:t>like </a:t>
            </a:r>
            <a:r>
              <a:rPr dirty="0" sz="1300" spc="-15">
                <a:latin typeface="Georgia"/>
                <a:cs typeface="Georgia"/>
              </a:rPr>
              <a:t>Google</a:t>
            </a:r>
            <a:endParaRPr sz="1300">
              <a:latin typeface="Georgia"/>
              <a:cs typeface="Georgia"/>
            </a:endParaRPr>
          </a:p>
          <a:p>
            <a:pPr marL="652780">
              <a:lnSpc>
                <a:spcPts val="1405"/>
              </a:lnSpc>
            </a:pPr>
            <a:r>
              <a:rPr dirty="0" sz="1300" spc="-30" b="0">
                <a:latin typeface="Georgia"/>
                <a:cs typeface="Georgia"/>
              </a:rPr>
              <a:t>Keyword </a:t>
            </a:r>
            <a:r>
              <a:rPr dirty="0" sz="1300" spc="-25" b="0">
                <a:latin typeface="Georgia"/>
                <a:cs typeface="Georgia"/>
              </a:rPr>
              <a:t>Planner </a:t>
            </a:r>
            <a:r>
              <a:rPr dirty="0" sz="1300" spc="-20" b="0">
                <a:latin typeface="Georgia"/>
                <a:cs typeface="Georgia"/>
              </a:rPr>
              <a:t>can </a:t>
            </a:r>
            <a:r>
              <a:rPr dirty="0" sz="1300" spc="-10" b="0">
                <a:latin typeface="Georgia"/>
                <a:cs typeface="Georgia"/>
              </a:rPr>
              <a:t>help </a:t>
            </a:r>
            <a:r>
              <a:rPr dirty="0" sz="1300" spc="-20" b="0">
                <a:latin typeface="Georgia"/>
                <a:cs typeface="Georgia"/>
              </a:rPr>
              <a:t>in </a:t>
            </a:r>
            <a:r>
              <a:rPr dirty="0" sz="1300" spc="-15" b="0">
                <a:latin typeface="Georgia"/>
                <a:cs typeface="Georgia"/>
              </a:rPr>
              <a:t>this</a:t>
            </a:r>
            <a:r>
              <a:rPr dirty="0" sz="1300" spc="5" b="0">
                <a:latin typeface="Georgia"/>
                <a:cs typeface="Georgia"/>
              </a:rPr>
              <a:t> </a:t>
            </a:r>
            <a:r>
              <a:rPr dirty="0" sz="1300" spc="-35" b="0">
                <a:latin typeface="Georgia"/>
                <a:cs typeface="Georgia"/>
              </a:rPr>
              <a:t>process.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ts val="1560"/>
              </a:lnSpc>
              <a:spcBef>
                <a:spcPts val="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40">
                <a:latin typeface="Georgia"/>
                <a:cs typeface="Georgia"/>
              </a:rPr>
              <a:t>Focus </a:t>
            </a:r>
            <a:r>
              <a:rPr dirty="0" sz="1300" spc="-10">
                <a:latin typeface="Georgia"/>
                <a:cs typeface="Georgia"/>
              </a:rPr>
              <a:t>on </a:t>
            </a:r>
            <a:r>
              <a:rPr dirty="0" sz="1300" spc="-15">
                <a:latin typeface="Georgia"/>
                <a:cs typeface="Georgia"/>
              </a:rPr>
              <a:t>long-tail </a:t>
            </a:r>
            <a:r>
              <a:rPr dirty="0" sz="1300" spc="-25">
                <a:latin typeface="Georgia"/>
                <a:cs typeface="Georgia"/>
              </a:rPr>
              <a:t>keywords </a:t>
            </a:r>
            <a:r>
              <a:rPr dirty="0" sz="1300" spc="-10">
                <a:latin typeface="Georgia"/>
                <a:cs typeface="Georgia"/>
              </a:rPr>
              <a:t>that </a:t>
            </a:r>
            <a:r>
              <a:rPr dirty="0" sz="1300" spc="-40">
                <a:latin typeface="Georgia"/>
                <a:cs typeface="Georgia"/>
              </a:rPr>
              <a:t>are </a:t>
            </a:r>
            <a:r>
              <a:rPr dirty="0" sz="1300" spc="-10">
                <a:latin typeface="Georgia"/>
                <a:cs typeface="Georgia"/>
              </a:rPr>
              <a:t>specific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20">
                <a:latin typeface="Georgia"/>
                <a:cs typeface="Georgia"/>
              </a:rPr>
              <a:t>tire types, applications, and geographical</a:t>
            </a:r>
            <a:r>
              <a:rPr dirty="0" sz="1300" spc="65">
                <a:latin typeface="Georgia"/>
                <a:cs typeface="Georgia"/>
              </a:rPr>
              <a:t> </a:t>
            </a:r>
            <a:r>
              <a:rPr dirty="0" sz="1300" spc="-15">
                <a:latin typeface="Georgia"/>
                <a:cs typeface="Georgia"/>
              </a:rPr>
              <a:t>locations.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ts val="1680"/>
              </a:lnSpc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pc="65"/>
              <a:t>On-Page</a:t>
            </a:r>
            <a:r>
              <a:rPr dirty="0" spc="-80"/>
              <a:t> </a:t>
            </a:r>
            <a:r>
              <a:rPr dirty="0" spc="-40"/>
              <a:t>SEO:</a:t>
            </a: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>
                <a:latin typeface="Georgia"/>
                <a:cs typeface="Georgia"/>
              </a:rPr>
              <a:t>Optimize </a:t>
            </a:r>
            <a:r>
              <a:rPr dirty="0" sz="1300" spc="-15">
                <a:latin typeface="Georgia"/>
                <a:cs typeface="Georgia"/>
              </a:rPr>
              <a:t>meta titles, meta </a:t>
            </a:r>
            <a:r>
              <a:rPr dirty="0" sz="1300" spc="-20">
                <a:latin typeface="Georgia"/>
                <a:cs typeface="Georgia"/>
              </a:rPr>
              <a:t>descriptions, and header tags </a:t>
            </a:r>
            <a:r>
              <a:rPr dirty="0" sz="1300" spc="-55">
                <a:latin typeface="Georgia"/>
                <a:cs typeface="Georgia"/>
              </a:rPr>
              <a:t>(H1, H2, </a:t>
            </a:r>
            <a:r>
              <a:rPr dirty="0" sz="1300" spc="-10">
                <a:latin typeface="Georgia"/>
                <a:cs typeface="Georgia"/>
              </a:rPr>
              <a:t>etc.) on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5">
                <a:latin typeface="Georgia"/>
                <a:cs typeface="Georgia"/>
              </a:rPr>
              <a:t>website </a:t>
            </a:r>
            <a:r>
              <a:rPr dirty="0" sz="1300" spc="-15">
                <a:latin typeface="Georgia"/>
                <a:cs typeface="Georgia"/>
              </a:rPr>
              <a:t>to include </a:t>
            </a:r>
            <a:r>
              <a:rPr dirty="0" sz="1300" spc="-25">
                <a:latin typeface="Georgia"/>
                <a:cs typeface="Georgia"/>
              </a:rPr>
              <a:t>target</a:t>
            </a:r>
            <a:r>
              <a:rPr dirty="0" sz="1300" spc="25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keywords.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5">
                <a:latin typeface="Georgia"/>
                <a:cs typeface="Georgia"/>
              </a:rPr>
              <a:t>Create high-quality, informative,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15">
                <a:latin typeface="Georgia"/>
                <a:cs typeface="Georgia"/>
              </a:rPr>
              <a:t>engaging </a:t>
            </a:r>
            <a:r>
              <a:rPr dirty="0" sz="1300" spc="-10">
                <a:latin typeface="Georgia"/>
                <a:cs typeface="Georgia"/>
              </a:rPr>
              <a:t>content that </a:t>
            </a:r>
            <a:r>
              <a:rPr dirty="0" sz="1300" spc="-25">
                <a:latin typeface="Georgia"/>
                <a:cs typeface="Georgia"/>
              </a:rPr>
              <a:t>incorporates keywords</a:t>
            </a:r>
            <a:r>
              <a:rPr dirty="0" sz="1300" spc="190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naturally.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ts val="156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5">
                <a:latin typeface="Georgia"/>
                <a:cs typeface="Georgia"/>
              </a:rPr>
              <a:t>Use </a:t>
            </a:r>
            <a:r>
              <a:rPr dirty="0" sz="1300" spc="-20">
                <a:latin typeface="Georgia"/>
                <a:cs typeface="Georgia"/>
              </a:rPr>
              <a:t>keyword-rich </a:t>
            </a:r>
            <a:r>
              <a:rPr dirty="0" sz="1300" spc="-15">
                <a:latin typeface="Georgia"/>
                <a:cs typeface="Georgia"/>
              </a:rPr>
              <a:t>alt </a:t>
            </a:r>
            <a:r>
              <a:rPr dirty="0" sz="1300" spc="-20">
                <a:latin typeface="Georgia"/>
                <a:cs typeface="Georgia"/>
              </a:rPr>
              <a:t>tags </a:t>
            </a:r>
            <a:r>
              <a:rPr dirty="0" sz="1300" spc="-30">
                <a:latin typeface="Georgia"/>
                <a:cs typeface="Georgia"/>
              </a:rPr>
              <a:t>for images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10">
                <a:latin typeface="Georgia"/>
                <a:cs typeface="Georgia"/>
              </a:rPr>
              <a:t>optimize </a:t>
            </a:r>
            <a:r>
              <a:rPr dirty="0" sz="1300" spc="-25">
                <a:latin typeface="Georgia"/>
                <a:cs typeface="Georgia"/>
              </a:rPr>
              <a:t>image </a:t>
            </a:r>
            <a:r>
              <a:rPr dirty="0" sz="1300" spc="-10">
                <a:latin typeface="Georgia"/>
                <a:cs typeface="Georgia"/>
              </a:rPr>
              <a:t>file</a:t>
            </a:r>
            <a:r>
              <a:rPr dirty="0" sz="1300" spc="-25">
                <a:latin typeface="Georgia"/>
                <a:cs typeface="Georgia"/>
              </a:rPr>
              <a:t> names.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ts val="1680"/>
              </a:lnSpc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pc="55"/>
              <a:t>Technical</a:t>
            </a:r>
            <a:r>
              <a:rPr dirty="0" spc="-60"/>
              <a:t> </a:t>
            </a:r>
            <a:r>
              <a:rPr dirty="0" spc="-40"/>
              <a:t>SEO: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1931" y="3669538"/>
            <a:ext cx="7014209" cy="614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9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259079" algn="l"/>
                <a:tab pos="259715" algn="l"/>
              </a:tabLst>
            </a:pPr>
            <a:r>
              <a:rPr dirty="0" sz="1300" spc="-40">
                <a:latin typeface="Georgia"/>
                <a:cs typeface="Georgia"/>
              </a:rPr>
              <a:t>Ensure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5">
                <a:latin typeface="Georgia"/>
                <a:cs typeface="Georgia"/>
              </a:rPr>
              <a:t>website </a:t>
            </a:r>
            <a:r>
              <a:rPr dirty="0" sz="1300" spc="-30">
                <a:latin typeface="Georgia"/>
                <a:cs typeface="Georgia"/>
              </a:rPr>
              <a:t>has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30">
                <a:latin typeface="Georgia"/>
                <a:cs typeface="Georgia"/>
              </a:rPr>
              <a:t>responsive </a:t>
            </a:r>
            <a:r>
              <a:rPr dirty="0" sz="1300" spc="-20">
                <a:latin typeface="Georgia"/>
                <a:cs typeface="Georgia"/>
              </a:rPr>
              <a:t>design </a:t>
            </a:r>
            <a:r>
              <a:rPr dirty="0" sz="1300" spc="-10">
                <a:latin typeface="Georgia"/>
                <a:cs typeface="Georgia"/>
              </a:rPr>
              <a:t>that </a:t>
            </a:r>
            <a:r>
              <a:rPr dirty="0" sz="1300" spc="-35">
                <a:latin typeface="Georgia"/>
                <a:cs typeface="Georgia"/>
              </a:rPr>
              <a:t>works </a:t>
            </a:r>
            <a:r>
              <a:rPr dirty="0" sz="1300" spc="-20">
                <a:latin typeface="Georgia"/>
                <a:cs typeface="Georgia"/>
              </a:rPr>
              <a:t>well </a:t>
            </a:r>
            <a:r>
              <a:rPr dirty="0" sz="1300" spc="-10">
                <a:latin typeface="Georgia"/>
                <a:cs typeface="Georgia"/>
              </a:rPr>
              <a:t>on </a:t>
            </a:r>
            <a:r>
              <a:rPr dirty="0" sz="1300" spc="-5">
                <a:latin typeface="Georgia"/>
                <a:cs typeface="Georgia"/>
              </a:rPr>
              <a:t>both </a:t>
            </a:r>
            <a:r>
              <a:rPr dirty="0" sz="1300" spc="-20">
                <a:latin typeface="Georgia"/>
                <a:cs typeface="Georgia"/>
              </a:rPr>
              <a:t>desktop and </a:t>
            </a:r>
            <a:r>
              <a:rPr dirty="0" sz="1300" spc="-15">
                <a:latin typeface="Georgia"/>
                <a:cs typeface="Georgia"/>
              </a:rPr>
              <a:t>mobile</a:t>
            </a:r>
            <a:r>
              <a:rPr dirty="0" sz="1300" spc="5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devices.</a:t>
            </a:r>
            <a:endParaRPr sz="1300">
              <a:latin typeface="Georgia"/>
              <a:cs typeface="Georgia"/>
            </a:endParaRPr>
          </a:p>
          <a:p>
            <a:pPr marL="259079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259079" algn="l"/>
                <a:tab pos="259715" algn="l"/>
              </a:tabLst>
            </a:pPr>
            <a:r>
              <a:rPr dirty="0" sz="1300" spc="-40">
                <a:latin typeface="Georgia"/>
                <a:cs typeface="Georgia"/>
              </a:rPr>
              <a:t>Improve </a:t>
            </a:r>
            <a:r>
              <a:rPr dirty="0" sz="1300" spc="-30">
                <a:latin typeface="Georgia"/>
                <a:cs typeface="Georgia"/>
              </a:rPr>
              <a:t>page </a:t>
            </a:r>
            <a:r>
              <a:rPr dirty="0" sz="1300" spc="-15">
                <a:latin typeface="Georgia"/>
                <a:cs typeface="Georgia"/>
              </a:rPr>
              <a:t>loading </a:t>
            </a:r>
            <a:r>
              <a:rPr dirty="0" sz="1300" spc="-20">
                <a:latin typeface="Georgia"/>
                <a:cs typeface="Georgia"/>
              </a:rPr>
              <a:t>speed </a:t>
            </a:r>
            <a:r>
              <a:rPr dirty="0" sz="1300" spc="-30">
                <a:latin typeface="Georgia"/>
                <a:cs typeface="Georgia"/>
              </a:rPr>
              <a:t>for </a:t>
            </a:r>
            <a:r>
              <a:rPr dirty="0" sz="1300" spc="-20">
                <a:latin typeface="Georgia"/>
                <a:cs typeface="Georgia"/>
              </a:rPr>
              <a:t>better </a:t>
            </a:r>
            <a:r>
              <a:rPr dirty="0" sz="1300" spc="-25">
                <a:latin typeface="Georgia"/>
                <a:cs typeface="Georgia"/>
              </a:rPr>
              <a:t>user </a:t>
            </a:r>
            <a:r>
              <a:rPr dirty="0" sz="1300" spc="-20">
                <a:latin typeface="Georgia"/>
                <a:cs typeface="Georgia"/>
              </a:rPr>
              <a:t>experience, </a:t>
            </a:r>
            <a:r>
              <a:rPr dirty="0" sz="1300" spc="-35">
                <a:latin typeface="Georgia"/>
                <a:cs typeface="Georgia"/>
              </a:rPr>
              <a:t>as </a:t>
            </a:r>
            <a:r>
              <a:rPr dirty="0" sz="1300" spc="-30">
                <a:latin typeface="Georgia"/>
                <a:cs typeface="Georgia"/>
              </a:rPr>
              <a:t>page </a:t>
            </a:r>
            <a:r>
              <a:rPr dirty="0" sz="1300" spc="-20">
                <a:latin typeface="Georgia"/>
                <a:cs typeface="Georgia"/>
              </a:rPr>
              <a:t>speed </a:t>
            </a:r>
            <a:r>
              <a:rPr dirty="0" sz="1300" spc="-25">
                <a:latin typeface="Georgia"/>
                <a:cs typeface="Georgia"/>
              </a:rPr>
              <a:t>is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25">
                <a:latin typeface="Georgia"/>
                <a:cs typeface="Georgia"/>
              </a:rPr>
              <a:t>ranking</a:t>
            </a:r>
            <a:r>
              <a:rPr dirty="0" sz="1300" spc="140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factor.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285">
                <a:solidFill>
                  <a:srgbClr val="D16248"/>
                </a:solidFill>
                <a:latin typeface="Arial"/>
                <a:cs typeface="Arial"/>
              </a:rPr>
              <a:t>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819" y="4066159"/>
            <a:ext cx="84385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Implement </a:t>
            </a:r>
            <a:r>
              <a:rPr dirty="0" sz="1300" spc="-40">
                <a:latin typeface="Georgia"/>
                <a:cs typeface="Georgia"/>
              </a:rPr>
              <a:t>HTTPS </a:t>
            </a:r>
            <a:r>
              <a:rPr dirty="0" sz="1300" spc="-30">
                <a:latin typeface="Georgia"/>
                <a:cs typeface="Georgia"/>
              </a:rPr>
              <a:t>for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25">
                <a:latin typeface="Georgia"/>
                <a:cs typeface="Georgia"/>
              </a:rPr>
              <a:t>secure website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25">
                <a:latin typeface="Georgia"/>
                <a:cs typeface="Georgia"/>
              </a:rPr>
              <a:t>use </a:t>
            </a:r>
            <a:r>
              <a:rPr dirty="0" sz="1300" spc="-20">
                <a:latin typeface="Georgia"/>
                <a:cs typeface="Georgia"/>
              </a:rPr>
              <a:t>structured </a:t>
            </a:r>
            <a:r>
              <a:rPr dirty="0" sz="1300" spc="-25">
                <a:latin typeface="Georgia"/>
                <a:cs typeface="Georgia"/>
              </a:rPr>
              <a:t>data markup </a:t>
            </a:r>
            <a:r>
              <a:rPr dirty="0" sz="1300" spc="-20">
                <a:latin typeface="Georgia"/>
                <a:cs typeface="Georgia"/>
              </a:rPr>
              <a:t>(schema.org) </a:t>
            </a:r>
            <a:r>
              <a:rPr dirty="0" sz="1300" spc="-15">
                <a:latin typeface="Georgia"/>
                <a:cs typeface="Georgia"/>
              </a:rPr>
              <a:t>to enhance </a:t>
            </a:r>
            <a:r>
              <a:rPr dirty="0" sz="1300" spc="-25">
                <a:latin typeface="Georgia"/>
                <a:cs typeface="Georgia"/>
              </a:rPr>
              <a:t>search </a:t>
            </a:r>
            <a:r>
              <a:rPr dirty="0" sz="1300" spc="-10">
                <a:latin typeface="Georgia"/>
                <a:cs typeface="Georgia"/>
              </a:rPr>
              <a:t>engine</a:t>
            </a:r>
            <a:r>
              <a:rPr dirty="0" sz="1300" spc="180">
                <a:latin typeface="Georgia"/>
                <a:cs typeface="Georgia"/>
              </a:rPr>
              <a:t> </a:t>
            </a:r>
            <a:r>
              <a:rPr dirty="0" sz="1300" spc="-15">
                <a:latin typeface="Georgia"/>
                <a:cs typeface="Georgia"/>
              </a:rPr>
              <a:t>listings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4262754"/>
            <a:ext cx="8860155" cy="2529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z="1400" spc="40" b="1">
                <a:latin typeface="Times New Roman"/>
                <a:cs typeface="Times New Roman"/>
              </a:rPr>
              <a:t>Local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40" b="1">
                <a:latin typeface="Times New Roman"/>
                <a:cs typeface="Times New Roman"/>
              </a:rPr>
              <a:t>SEO:</a:t>
            </a:r>
            <a:endParaRPr sz="1400">
              <a:latin typeface="Times New Roman"/>
              <a:cs typeface="Times New Roman"/>
            </a:endParaRPr>
          </a:p>
          <a:p>
            <a:pPr lvl="1" marL="652780" indent="-247015">
              <a:lnSpc>
                <a:spcPct val="100000"/>
              </a:lnSpc>
              <a:spcBef>
                <a:spcPts val="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5">
                <a:latin typeface="Georgia"/>
                <a:cs typeface="Georgia"/>
              </a:rPr>
              <a:t>Create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10">
                <a:latin typeface="Georgia"/>
                <a:cs typeface="Georgia"/>
              </a:rPr>
              <a:t>optimize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15">
                <a:latin typeface="Georgia"/>
                <a:cs typeface="Georgia"/>
              </a:rPr>
              <a:t>Google </a:t>
            </a:r>
            <a:r>
              <a:rPr dirty="0" sz="1300" spc="-40">
                <a:latin typeface="Georgia"/>
                <a:cs typeface="Georgia"/>
              </a:rPr>
              <a:t>My </a:t>
            </a:r>
            <a:r>
              <a:rPr dirty="0" sz="1300" spc="-30">
                <a:latin typeface="Georgia"/>
                <a:cs typeface="Georgia"/>
              </a:rPr>
              <a:t>Business </a:t>
            </a:r>
            <a:r>
              <a:rPr dirty="0" sz="1300" spc="-35">
                <a:latin typeface="Georgia"/>
                <a:cs typeface="Georgia"/>
              </a:rPr>
              <a:t>(GMB) </a:t>
            </a:r>
            <a:r>
              <a:rPr dirty="0" sz="1300" spc="-15">
                <a:latin typeface="Georgia"/>
                <a:cs typeface="Georgia"/>
              </a:rPr>
              <a:t>listing </a:t>
            </a:r>
            <a:r>
              <a:rPr dirty="0" sz="1300" spc="-30">
                <a:latin typeface="Georgia"/>
                <a:cs typeface="Georgia"/>
              </a:rPr>
              <a:t>for </a:t>
            </a:r>
            <a:r>
              <a:rPr dirty="0" sz="1300" spc="-10">
                <a:latin typeface="Georgia"/>
                <a:cs typeface="Georgia"/>
              </a:rPr>
              <a:t>each </a:t>
            </a:r>
            <a:r>
              <a:rPr dirty="0" sz="1300" spc="-25">
                <a:latin typeface="Georgia"/>
                <a:cs typeface="Georgia"/>
              </a:rPr>
              <a:t>physical </a:t>
            </a:r>
            <a:r>
              <a:rPr dirty="0" sz="1300" spc="-10">
                <a:latin typeface="Georgia"/>
                <a:cs typeface="Georgia"/>
              </a:rPr>
              <a:t>location </a:t>
            </a:r>
            <a:r>
              <a:rPr dirty="0" sz="1300" spc="-15">
                <a:latin typeface="Georgia"/>
                <a:cs typeface="Georgia"/>
              </a:rPr>
              <a:t>of Apollo</a:t>
            </a:r>
            <a:r>
              <a:rPr dirty="0" sz="1300" spc="10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Tyres.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5">
                <a:latin typeface="Georgia"/>
                <a:cs typeface="Georgia"/>
              </a:rPr>
              <a:t>Encourage </a:t>
            </a:r>
            <a:r>
              <a:rPr dirty="0" sz="1300" spc="-20">
                <a:latin typeface="Georgia"/>
                <a:cs typeface="Georgia"/>
              </a:rPr>
              <a:t>customer </a:t>
            </a:r>
            <a:r>
              <a:rPr dirty="0" sz="1300" spc="-25">
                <a:latin typeface="Georgia"/>
                <a:cs typeface="Georgia"/>
              </a:rPr>
              <a:t>reviews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25">
                <a:latin typeface="Georgia"/>
                <a:cs typeface="Georgia"/>
              </a:rPr>
              <a:t>respond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10">
                <a:latin typeface="Georgia"/>
                <a:cs typeface="Georgia"/>
              </a:rPr>
              <a:t>them</a:t>
            </a:r>
            <a:r>
              <a:rPr dirty="0" sz="1300" spc="30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promptly.</a:t>
            </a:r>
            <a:endParaRPr sz="1300">
              <a:latin typeface="Georgia"/>
              <a:cs typeface="Georgia"/>
            </a:endParaRPr>
          </a:p>
          <a:p>
            <a:pPr lvl="1" marL="652780" marR="5080" indent="-247015">
              <a:lnSpc>
                <a:spcPts val="1250"/>
              </a:lnSpc>
              <a:spcBef>
                <a:spcPts val="300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0">
                <a:latin typeface="Georgia"/>
                <a:cs typeface="Georgia"/>
              </a:rPr>
              <a:t>Consistently maintain </a:t>
            </a:r>
            <a:r>
              <a:rPr dirty="0" sz="1300" spc="-25">
                <a:latin typeface="Georgia"/>
                <a:cs typeface="Georgia"/>
              </a:rPr>
              <a:t>accurate NAP (Name, </a:t>
            </a:r>
            <a:r>
              <a:rPr dirty="0" sz="1300" spc="-30">
                <a:latin typeface="Georgia"/>
                <a:cs typeface="Georgia"/>
              </a:rPr>
              <a:t>Address, </a:t>
            </a:r>
            <a:r>
              <a:rPr dirty="0" sz="1300" spc="-15">
                <a:latin typeface="Georgia"/>
                <a:cs typeface="Georgia"/>
              </a:rPr>
              <a:t>Phone </a:t>
            </a:r>
            <a:r>
              <a:rPr dirty="0" sz="1300" spc="-25">
                <a:latin typeface="Georgia"/>
                <a:cs typeface="Georgia"/>
              </a:rPr>
              <a:t>Number) </a:t>
            </a:r>
            <a:r>
              <a:rPr dirty="0" sz="1300" spc="-20">
                <a:latin typeface="Georgia"/>
                <a:cs typeface="Georgia"/>
              </a:rPr>
              <a:t>information </a:t>
            </a:r>
            <a:r>
              <a:rPr dirty="0" sz="1300" spc="-10">
                <a:latin typeface="Georgia"/>
                <a:cs typeface="Georgia"/>
              </a:rPr>
              <a:t>on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5">
                <a:latin typeface="Georgia"/>
                <a:cs typeface="Georgia"/>
              </a:rPr>
              <a:t>website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30">
                <a:latin typeface="Georgia"/>
                <a:cs typeface="Georgia"/>
              </a:rPr>
              <a:t>across </a:t>
            </a:r>
            <a:r>
              <a:rPr dirty="0" sz="1300" spc="-15">
                <a:latin typeface="Georgia"/>
                <a:cs typeface="Georgia"/>
              </a:rPr>
              <a:t>online  </a:t>
            </a:r>
            <a:r>
              <a:rPr dirty="0" sz="1300" spc="-25">
                <a:latin typeface="Georgia"/>
                <a:cs typeface="Georgia"/>
              </a:rPr>
              <a:t>directories.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z="1400" spc="75" b="1">
                <a:latin typeface="Times New Roman"/>
                <a:cs typeface="Times New Roman"/>
              </a:rPr>
              <a:t>Content</a:t>
            </a:r>
            <a:r>
              <a:rPr dirty="0" sz="1400" spc="-60" b="1">
                <a:latin typeface="Times New Roman"/>
                <a:cs typeface="Times New Roman"/>
              </a:rPr>
              <a:t> </a:t>
            </a:r>
            <a:r>
              <a:rPr dirty="0" sz="1400" spc="45" b="1">
                <a:latin typeface="Times New Roman"/>
                <a:cs typeface="Times New Roman"/>
              </a:rPr>
              <a:t>Marketing:</a:t>
            </a:r>
            <a:endParaRPr sz="1400">
              <a:latin typeface="Times New Roman"/>
              <a:cs typeface="Times New Roman"/>
            </a:endParaRPr>
          </a:p>
          <a:p>
            <a:pPr lvl="1" marL="652780" indent="-247015">
              <a:lnSpc>
                <a:spcPts val="1405"/>
              </a:lnSpc>
              <a:spcBef>
                <a:spcPts val="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0">
                <a:latin typeface="Georgia"/>
                <a:cs typeface="Georgia"/>
              </a:rPr>
              <a:t>Develop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10">
                <a:latin typeface="Georgia"/>
                <a:cs typeface="Georgia"/>
              </a:rPr>
              <a:t>blog </a:t>
            </a:r>
            <a:r>
              <a:rPr dirty="0" sz="1300" spc="-25">
                <a:latin typeface="Georgia"/>
                <a:cs typeface="Georgia"/>
              </a:rPr>
              <a:t>or </a:t>
            </a:r>
            <a:r>
              <a:rPr dirty="0" sz="1300" spc="-30">
                <a:latin typeface="Georgia"/>
                <a:cs typeface="Georgia"/>
              </a:rPr>
              <a:t>resource </a:t>
            </a:r>
            <a:r>
              <a:rPr dirty="0" sz="1300" spc="-10">
                <a:latin typeface="Georgia"/>
                <a:cs typeface="Georgia"/>
              </a:rPr>
              <a:t>section </a:t>
            </a:r>
            <a:r>
              <a:rPr dirty="0" sz="1300" spc="-15">
                <a:latin typeface="Georgia"/>
                <a:cs typeface="Georgia"/>
              </a:rPr>
              <a:t>on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0">
                <a:latin typeface="Georgia"/>
                <a:cs typeface="Georgia"/>
              </a:rPr>
              <a:t>website </a:t>
            </a:r>
            <a:r>
              <a:rPr dirty="0" sz="1300" spc="-25">
                <a:latin typeface="Georgia"/>
                <a:cs typeface="Georgia"/>
              </a:rPr>
              <a:t>where you </a:t>
            </a:r>
            <a:r>
              <a:rPr dirty="0" sz="1300" spc="-20">
                <a:latin typeface="Georgia"/>
                <a:cs typeface="Georgia"/>
              </a:rPr>
              <a:t>can </a:t>
            </a:r>
            <a:r>
              <a:rPr dirty="0" sz="1300" spc="-30">
                <a:latin typeface="Georgia"/>
                <a:cs typeface="Georgia"/>
              </a:rPr>
              <a:t>regularly </a:t>
            </a:r>
            <a:r>
              <a:rPr dirty="0" sz="1300" spc="-20">
                <a:latin typeface="Georgia"/>
                <a:cs typeface="Georgia"/>
              </a:rPr>
              <a:t>publish </a:t>
            </a:r>
            <a:r>
              <a:rPr dirty="0" sz="1300" spc="-25">
                <a:latin typeface="Georgia"/>
                <a:cs typeface="Georgia"/>
              </a:rPr>
              <a:t>informative </a:t>
            </a:r>
            <a:r>
              <a:rPr dirty="0" sz="1300" spc="-20">
                <a:latin typeface="Georgia"/>
                <a:cs typeface="Georgia"/>
              </a:rPr>
              <a:t>articles, guides,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endParaRPr sz="1300">
              <a:latin typeface="Georgia"/>
              <a:cs typeface="Georgia"/>
            </a:endParaRPr>
          </a:p>
          <a:p>
            <a:pPr marL="652780">
              <a:lnSpc>
                <a:spcPts val="1405"/>
              </a:lnSpc>
            </a:pPr>
            <a:r>
              <a:rPr dirty="0" sz="1300" spc="-10">
                <a:latin typeface="Georgia"/>
                <a:cs typeface="Georgia"/>
              </a:rPr>
              <a:t>content </a:t>
            </a:r>
            <a:r>
              <a:rPr dirty="0" sz="1300" spc="-25">
                <a:latin typeface="Georgia"/>
                <a:cs typeface="Georgia"/>
              </a:rPr>
              <a:t>related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25">
                <a:latin typeface="Georgia"/>
                <a:cs typeface="Georgia"/>
              </a:rPr>
              <a:t>tires, </a:t>
            </a:r>
            <a:r>
              <a:rPr dirty="0" sz="1300" spc="-20">
                <a:latin typeface="Georgia"/>
                <a:cs typeface="Georgia"/>
              </a:rPr>
              <a:t>automotive </a:t>
            </a:r>
            <a:r>
              <a:rPr dirty="0" sz="1300" spc="-40">
                <a:latin typeface="Georgia"/>
                <a:cs typeface="Georgia"/>
              </a:rPr>
              <a:t>safety,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12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maintenance.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ts val="156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40">
                <a:latin typeface="Georgia"/>
                <a:cs typeface="Georgia"/>
              </a:rPr>
              <a:t>Share </a:t>
            </a:r>
            <a:r>
              <a:rPr dirty="0" sz="1300" spc="-15">
                <a:latin typeface="Georgia"/>
                <a:cs typeface="Georgia"/>
              </a:rPr>
              <a:t>this </a:t>
            </a:r>
            <a:r>
              <a:rPr dirty="0" sz="1300" spc="-10">
                <a:latin typeface="Georgia"/>
                <a:cs typeface="Georgia"/>
              </a:rPr>
              <a:t>content </a:t>
            </a:r>
            <a:r>
              <a:rPr dirty="0" sz="1300" spc="-15">
                <a:latin typeface="Georgia"/>
                <a:cs typeface="Georgia"/>
              </a:rPr>
              <a:t>on social </a:t>
            </a:r>
            <a:r>
              <a:rPr dirty="0" sz="1300" spc="-20">
                <a:latin typeface="Georgia"/>
                <a:cs typeface="Georgia"/>
              </a:rPr>
              <a:t>media and </a:t>
            </a:r>
            <a:r>
              <a:rPr dirty="0" sz="1300" spc="-25">
                <a:latin typeface="Georgia"/>
                <a:cs typeface="Georgia"/>
              </a:rPr>
              <a:t>relevant </a:t>
            </a:r>
            <a:r>
              <a:rPr dirty="0" sz="1300" spc="-30">
                <a:latin typeface="Georgia"/>
                <a:cs typeface="Georgia"/>
              </a:rPr>
              <a:t>forums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20">
                <a:latin typeface="Georgia"/>
                <a:cs typeface="Georgia"/>
              </a:rPr>
              <a:t>attract</a:t>
            </a:r>
            <a:r>
              <a:rPr dirty="0" sz="130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backlinks.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ts val="1680"/>
              </a:lnSpc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z="1400" spc="30" b="1">
                <a:latin typeface="Times New Roman"/>
                <a:cs typeface="Times New Roman"/>
              </a:rPr>
              <a:t>Link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60" b="1">
                <a:latin typeface="Times New Roman"/>
                <a:cs typeface="Times New Roman"/>
              </a:rPr>
              <a:t>Building:</a:t>
            </a:r>
            <a:endParaRPr sz="1400">
              <a:latin typeface="Times New Roman"/>
              <a:cs typeface="Times New Roman"/>
            </a:endParaRPr>
          </a:p>
          <a:p>
            <a:pPr lvl="1" marL="652780" marR="13335" indent="-247015">
              <a:lnSpc>
                <a:spcPct val="80000"/>
              </a:lnSpc>
              <a:spcBef>
                <a:spcPts val="31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0">
                <a:latin typeface="Georgia"/>
                <a:cs typeface="Georgia"/>
              </a:rPr>
              <a:t>Build </a:t>
            </a:r>
            <a:r>
              <a:rPr dirty="0" sz="1300" spc="-25">
                <a:latin typeface="Georgia"/>
                <a:cs typeface="Georgia"/>
              </a:rPr>
              <a:t>high-quality, </a:t>
            </a:r>
            <a:r>
              <a:rPr dirty="0" sz="1300" spc="-20">
                <a:latin typeface="Georgia"/>
                <a:cs typeface="Georgia"/>
              </a:rPr>
              <a:t>authoritative </a:t>
            </a:r>
            <a:r>
              <a:rPr dirty="0" sz="1300" spc="-15">
                <a:latin typeface="Georgia"/>
                <a:cs typeface="Georgia"/>
              </a:rPr>
              <a:t>backlinks </a:t>
            </a:r>
            <a:r>
              <a:rPr dirty="0" sz="1300" spc="-35">
                <a:latin typeface="Georgia"/>
                <a:cs typeface="Georgia"/>
              </a:rPr>
              <a:t>from </a:t>
            </a:r>
            <a:r>
              <a:rPr dirty="0" sz="1300" spc="-25">
                <a:latin typeface="Georgia"/>
                <a:cs typeface="Georgia"/>
              </a:rPr>
              <a:t>relevant </a:t>
            </a:r>
            <a:r>
              <a:rPr dirty="0" sz="1300" spc="-30">
                <a:latin typeface="Georgia"/>
                <a:cs typeface="Georgia"/>
              </a:rPr>
              <a:t>sources </a:t>
            </a:r>
            <a:r>
              <a:rPr dirty="0" sz="1300" spc="-15">
                <a:latin typeface="Georgia"/>
                <a:cs typeface="Georgia"/>
              </a:rPr>
              <a:t>in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0">
                <a:latin typeface="Georgia"/>
                <a:cs typeface="Georgia"/>
              </a:rPr>
              <a:t>automotive and tire </a:t>
            </a:r>
            <a:r>
              <a:rPr dirty="0" sz="1300" spc="-35">
                <a:latin typeface="Georgia"/>
                <a:cs typeface="Georgia"/>
              </a:rPr>
              <a:t>industry. </a:t>
            </a:r>
            <a:r>
              <a:rPr dirty="0" sz="1300" spc="-40">
                <a:latin typeface="Georgia"/>
                <a:cs typeface="Georgia"/>
              </a:rPr>
              <a:t>Focus </a:t>
            </a:r>
            <a:r>
              <a:rPr dirty="0" sz="1300" spc="-10">
                <a:latin typeface="Georgia"/>
                <a:cs typeface="Georgia"/>
              </a:rPr>
              <a:t>on guest  </a:t>
            </a:r>
            <a:r>
              <a:rPr dirty="0" sz="1300" spc="-20">
                <a:latin typeface="Georgia"/>
                <a:cs typeface="Georgia"/>
              </a:rPr>
              <a:t>posting, outreach, and</a:t>
            </a:r>
            <a:r>
              <a:rPr dirty="0" sz="1300" spc="4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partnerships.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5">
                <a:latin typeface="Georgia"/>
                <a:cs typeface="Georgia"/>
              </a:rPr>
              <a:t>Disavow </a:t>
            </a:r>
            <a:r>
              <a:rPr dirty="0" sz="1300" spc="-25">
                <a:latin typeface="Georgia"/>
                <a:cs typeface="Georgia"/>
              </a:rPr>
              <a:t>or </a:t>
            </a:r>
            <a:r>
              <a:rPr dirty="0" sz="1300" spc="-35">
                <a:latin typeface="Georgia"/>
                <a:cs typeface="Georgia"/>
              </a:rPr>
              <a:t>remove </a:t>
            </a:r>
            <a:r>
              <a:rPr dirty="0" sz="1300" spc="-25">
                <a:latin typeface="Georgia"/>
                <a:cs typeface="Georgia"/>
              </a:rPr>
              <a:t>toxic </a:t>
            </a:r>
            <a:r>
              <a:rPr dirty="0" sz="1300" spc="-15">
                <a:latin typeface="Georgia"/>
                <a:cs typeface="Georgia"/>
              </a:rPr>
              <a:t>backlinks to </a:t>
            </a:r>
            <a:r>
              <a:rPr dirty="0" sz="1300" spc="-20">
                <a:latin typeface="Georgia"/>
                <a:cs typeface="Georgia"/>
              </a:rPr>
              <a:t>maintain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15">
                <a:latin typeface="Georgia"/>
                <a:cs typeface="Georgia"/>
              </a:rPr>
              <a:t>healthy link</a:t>
            </a:r>
            <a:r>
              <a:rPr dirty="0" sz="130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profile.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8267" y="49148"/>
            <a:ext cx="8452485" cy="6610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 b="1">
                <a:latin typeface="Times New Roman"/>
                <a:cs typeface="Times New Roman"/>
              </a:rPr>
              <a:t>User Experience</a:t>
            </a:r>
            <a:r>
              <a:rPr dirty="0" sz="1800" spc="-260" b="1">
                <a:latin typeface="Times New Roman"/>
                <a:cs typeface="Times New Roman"/>
              </a:rPr>
              <a:t> </a:t>
            </a:r>
            <a:r>
              <a:rPr dirty="0" sz="1800" spc="20" b="1">
                <a:latin typeface="Times New Roman"/>
                <a:cs typeface="Times New Roman"/>
              </a:rPr>
              <a:t>(UX):</a:t>
            </a:r>
            <a:endParaRPr sz="1800">
              <a:latin typeface="Times New Roman"/>
              <a:cs typeface="Times New Roman"/>
            </a:endParaRPr>
          </a:p>
          <a:p>
            <a:pPr marL="469900" marR="62865">
              <a:lnSpc>
                <a:spcPct val="100000"/>
              </a:lnSpc>
            </a:pPr>
            <a:r>
              <a:rPr dirty="0" sz="1800" spc="-15">
                <a:latin typeface="Georgia"/>
                <a:cs typeface="Georgia"/>
              </a:rPr>
              <a:t>Prioritize </a:t>
            </a:r>
            <a:r>
              <a:rPr dirty="0" sz="1800" spc="-35">
                <a:latin typeface="Georgia"/>
                <a:cs typeface="Georgia"/>
              </a:rPr>
              <a:t>user </a:t>
            </a:r>
            <a:r>
              <a:rPr dirty="0" sz="1800" spc="-25">
                <a:latin typeface="Georgia"/>
                <a:cs typeface="Georgia"/>
              </a:rPr>
              <a:t>experience </a:t>
            </a:r>
            <a:r>
              <a:rPr dirty="0" sz="1800" spc="-20">
                <a:latin typeface="Georgia"/>
                <a:cs typeface="Georgia"/>
              </a:rPr>
              <a:t>by </a:t>
            </a:r>
            <a:r>
              <a:rPr dirty="0" sz="1800" spc="-25">
                <a:latin typeface="Georgia"/>
                <a:cs typeface="Georgia"/>
              </a:rPr>
              <a:t>ensuring </a:t>
            </a:r>
            <a:r>
              <a:rPr dirty="0" sz="1800" spc="-35">
                <a:latin typeface="Georgia"/>
                <a:cs typeface="Georgia"/>
              </a:rPr>
              <a:t>your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30">
                <a:latin typeface="Georgia"/>
                <a:cs typeface="Georgia"/>
              </a:rPr>
              <a:t>easy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31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navigate, </a:t>
            </a:r>
            <a:r>
              <a:rPr dirty="0" sz="1800" spc="-35">
                <a:latin typeface="Georgia"/>
                <a:cs typeface="Georgia"/>
              </a:rPr>
              <a:t>has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25">
                <a:latin typeface="Georgia"/>
                <a:cs typeface="Georgia"/>
              </a:rPr>
              <a:t>clear  site </a:t>
            </a:r>
            <a:r>
              <a:rPr dirty="0" sz="1800" spc="-20">
                <a:latin typeface="Georgia"/>
                <a:cs typeface="Georgia"/>
              </a:rPr>
              <a:t>structure,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5">
                <a:latin typeface="Georgia"/>
                <a:cs typeface="Georgia"/>
              </a:rPr>
              <a:t>provides </a:t>
            </a:r>
            <a:r>
              <a:rPr dirty="0" sz="1800" spc="-25">
                <a:latin typeface="Georgia"/>
                <a:cs typeface="Georgia"/>
              </a:rPr>
              <a:t>valuable information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135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visitors.</a:t>
            </a:r>
            <a:endParaRPr sz="18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</a:pPr>
            <a:r>
              <a:rPr dirty="0" sz="1800" spc="-25">
                <a:latin typeface="Georgia"/>
                <a:cs typeface="Georgia"/>
              </a:rPr>
              <a:t>Implement </a:t>
            </a:r>
            <a:r>
              <a:rPr dirty="0" sz="1800" spc="-30">
                <a:latin typeface="Georgia"/>
                <a:cs typeface="Georgia"/>
              </a:rPr>
              <a:t>breadcrumbs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30">
                <a:latin typeface="Georgia"/>
                <a:cs typeface="Georgia"/>
              </a:rPr>
              <a:t>user-friendly navigation</a:t>
            </a:r>
            <a:r>
              <a:rPr dirty="0" sz="1800" spc="-4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menu.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90" b="1">
                <a:latin typeface="Times New Roman"/>
                <a:cs typeface="Times New Roman"/>
              </a:rPr>
              <a:t>Mobile</a:t>
            </a:r>
            <a:r>
              <a:rPr dirty="0" sz="1800" spc="-70" b="1">
                <a:latin typeface="Times New Roman"/>
                <a:cs typeface="Times New Roman"/>
              </a:rPr>
              <a:t> </a:t>
            </a:r>
            <a:r>
              <a:rPr dirty="0" sz="1800" spc="95" b="1">
                <a:latin typeface="Times New Roman"/>
                <a:cs typeface="Times New Roman"/>
              </a:rPr>
              <a:t>Optimization:</a:t>
            </a:r>
            <a:endParaRPr sz="1800">
              <a:latin typeface="Times New Roman"/>
              <a:cs typeface="Times New Roman"/>
            </a:endParaRPr>
          </a:p>
          <a:p>
            <a:pPr marL="469900" marR="574040">
              <a:lnSpc>
                <a:spcPct val="100000"/>
              </a:lnSpc>
            </a:pPr>
            <a:r>
              <a:rPr dirty="0" sz="1800" spc="5">
                <a:latin typeface="Georgia"/>
                <a:cs typeface="Georgia"/>
              </a:rPr>
              <a:t>Optimize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5">
                <a:latin typeface="Georgia"/>
                <a:cs typeface="Georgia"/>
              </a:rPr>
              <a:t>mobile </a:t>
            </a:r>
            <a:r>
              <a:rPr dirty="0" sz="1800" spc="-40">
                <a:latin typeface="Georgia"/>
                <a:cs typeface="Georgia"/>
              </a:rPr>
              <a:t>users,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20">
                <a:latin typeface="Georgia"/>
                <a:cs typeface="Georgia"/>
              </a:rPr>
              <a:t>Google's </a:t>
            </a:r>
            <a:r>
              <a:rPr dirty="0" sz="1800" spc="-25">
                <a:latin typeface="Georgia"/>
                <a:cs typeface="Georgia"/>
              </a:rPr>
              <a:t>algorithm </a:t>
            </a:r>
            <a:r>
              <a:rPr dirty="0" sz="1800" spc="-50">
                <a:latin typeface="Georgia"/>
                <a:cs typeface="Georgia"/>
              </a:rPr>
              <a:t>favors </a:t>
            </a:r>
            <a:r>
              <a:rPr dirty="0" sz="1800" spc="-20">
                <a:latin typeface="Georgia"/>
                <a:cs typeface="Georgia"/>
              </a:rPr>
              <a:t>mobile-  </a:t>
            </a:r>
            <a:r>
              <a:rPr dirty="0" sz="1800" spc="-30">
                <a:latin typeface="Georgia"/>
                <a:cs typeface="Georgia"/>
              </a:rPr>
              <a:t>friendly sites. </a:t>
            </a:r>
            <a:r>
              <a:rPr dirty="0" sz="1800" spc="-40">
                <a:latin typeface="Georgia"/>
                <a:cs typeface="Georgia"/>
              </a:rPr>
              <a:t>Use </a:t>
            </a:r>
            <a:r>
              <a:rPr dirty="0" sz="1800" spc="-35">
                <a:latin typeface="Georgia"/>
                <a:cs typeface="Georgia"/>
              </a:rPr>
              <a:t>responsive </a:t>
            </a:r>
            <a:r>
              <a:rPr dirty="0" sz="1800" spc="-25">
                <a:latin typeface="Georgia"/>
                <a:cs typeface="Georgia"/>
              </a:rPr>
              <a:t>design and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15">
                <a:latin typeface="Georgia"/>
                <a:cs typeface="Georgia"/>
              </a:rPr>
              <a:t>mobile </a:t>
            </a:r>
            <a:r>
              <a:rPr dirty="0" sz="1800" spc="-35">
                <a:latin typeface="Georgia"/>
                <a:cs typeface="Georgia"/>
              </a:rPr>
              <a:t>pages </a:t>
            </a:r>
            <a:r>
              <a:rPr dirty="0" sz="1800" spc="-20">
                <a:latin typeface="Georgia"/>
                <a:cs typeface="Georgia"/>
              </a:rPr>
              <a:t>load</a:t>
            </a:r>
            <a:r>
              <a:rPr dirty="0" sz="1800" spc="-13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quickly.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Local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spc="65" b="1">
                <a:latin typeface="Times New Roman"/>
                <a:cs typeface="Times New Roman"/>
              </a:rPr>
              <a:t>Citations:</a:t>
            </a:r>
            <a:endParaRPr sz="1800">
              <a:latin typeface="Times New Roman"/>
              <a:cs typeface="Times New Roman"/>
            </a:endParaRPr>
          </a:p>
          <a:p>
            <a:pPr marL="469900" marR="241935">
              <a:lnSpc>
                <a:spcPct val="100000"/>
              </a:lnSpc>
            </a:pPr>
            <a:r>
              <a:rPr dirty="0" sz="1800" spc="-50">
                <a:latin typeface="Georgia"/>
                <a:cs typeface="Georgia"/>
              </a:rPr>
              <a:t>Ensure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0">
                <a:latin typeface="Georgia"/>
                <a:cs typeface="Georgia"/>
              </a:rPr>
              <a:t>Tyres' </a:t>
            </a:r>
            <a:r>
              <a:rPr dirty="0" sz="1800" spc="-30">
                <a:latin typeface="Georgia"/>
                <a:cs typeface="Georgia"/>
              </a:rPr>
              <a:t>business </a:t>
            </a:r>
            <a:r>
              <a:rPr dirty="0" sz="1800" spc="-25">
                <a:latin typeface="Georgia"/>
                <a:cs typeface="Georgia"/>
              </a:rPr>
              <a:t>information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20">
                <a:latin typeface="Georgia"/>
                <a:cs typeface="Georgia"/>
              </a:rPr>
              <a:t>consistent </a:t>
            </a:r>
            <a:r>
              <a:rPr dirty="0" sz="1800" spc="-35">
                <a:latin typeface="Georgia"/>
                <a:cs typeface="Georgia"/>
              </a:rPr>
              <a:t>across </a:t>
            </a:r>
            <a:r>
              <a:rPr dirty="0" sz="1800" spc="-15">
                <a:latin typeface="Georgia"/>
                <a:cs typeface="Georgia"/>
              </a:rPr>
              <a:t>local </a:t>
            </a:r>
            <a:r>
              <a:rPr dirty="0" sz="1800" spc="-25">
                <a:latin typeface="Georgia"/>
                <a:cs typeface="Georgia"/>
              </a:rPr>
              <a:t>directories, 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60">
                <a:latin typeface="Georgia"/>
                <a:cs typeface="Georgia"/>
              </a:rPr>
              <a:t>Yelp, </a:t>
            </a:r>
            <a:r>
              <a:rPr dirty="0" sz="1800" spc="-45">
                <a:latin typeface="Georgia"/>
                <a:cs typeface="Georgia"/>
              </a:rPr>
              <a:t>Yellow </a:t>
            </a:r>
            <a:r>
              <a:rPr dirty="0" sz="1800" spc="-50">
                <a:latin typeface="Georgia"/>
                <a:cs typeface="Georgia"/>
              </a:rPr>
              <a:t>Pages,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industry-specific</a:t>
            </a:r>
            <a:r>
              <a:rPr dirty="0" sz="1800" spc="-1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platforms.</a:t>
            </a:r>
            <a:endParaRPr sz="18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Verify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25">
                <a:latin typeface="Georgia"/>
                <a:cs typeface="Georgia"/>
              </a:rPr>
              <a:t>claim </a:t>
            </a:r>
            <a:r>
              <a:rPr dirty="0" sz="1800" spc="-30">
                <a:latin typeface="Georgia"/>
                <a:cs typeface="Georgia"/>
              </a:rPr>
              <a:t>business </a:t>
            </a:r>
            <a:r>
              <a:rPr dirty="0" sz="1800" spc="-20">
                <a:latin typeface="Georgia"/>
                <a:cs typeface="Georgia"/>
              </a:rPr>
              <a:t>listings </a:t>
            </a:r>
            <a:r>
              <a:rPr dirty="0" sz="1800" spc="-10">
                <a:latin typeface="Georgia"/>
                <a:cs typeface="Georgia"/>
              </a:rPr>
              <a:t>on </a:t>
            </a:r>
            <a:r>
              <a:rPr dirty="0" sz="1800" spc="-25">
                <a:latin typeface="Georgia"/>
                <a:cs typeface="Georgia"/>
              </a:rPr>
              <a:t>relevant</a:t>
            </a:r>
            <a:r>
              <a:rPr dirty="0" sz="1800" spc="-15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platforms.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60" b="1">
                <a:latin typeface="Times New Roman"/>
                <a:cs typeface="Times New Roman"/>
              </a:rPr>
              <a:t>Analytics </a:t>
            </a:r>
            <a:r>
              <a:rPr dirty="0" sz="1800" spc="105" b="1">
                <a:latin typeface="Times New Roman"/>
                <a:cs typeface="Times New Roman"/>
              </a:rPr>
              <a:t>and</a:t>
            </a:r>
            <a:r>
              <a:rPr dirty="0" sz="1800" spc="-195" b="1">
                <a:latin typeface="Times New Roman"/>
                <a:cs typeface="Times New Roman"/>
              </a:rPr>
              <a:t> </a:t>
            </a:r>
            <a:r>
              <a:rPr dirty="0" sz="1800" spc="75" b="1">
                <a:latin typeface="Times New Roman"/>
                <a:cs typeface="Times New Roman"/>
              </a:rPr>
              <a:t>Monitoring:</a:t>
            </a:r>
            <a:endParaRPr sz="1800">
              <a:latin typeface="Times New Roman"/>
              <a:cs typeface="Times New Roman"/>
            </a:endParaRPr>
          </a:p>
          <a:p>
            <a:pPr marL="469900" marR="444500">
              <a:lnSpc>
                <a:spcPct val="100000"/>
              </a:lnSpc>
            </a:pPr>
            <a:r>
              <a:rPr dirty="0" sz="1800" spc="-40">
                <a:latin typeface="Georgia"/>
                <a:cs typeface="Georgia"/>
              </a:rPr>
              <a:t>Regularly </a:t>
            </a:r>
            <a:r>
              <a:rPr dirty="0" sz="1800" spc="-20">
                <a:latin typeface="Georgia"/>
                <a:cs typeface="Georgia"/>
              </a:rPr>
              <a:t>monitor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25">
                <a:latin typeface="Georgia"/>
                <a:cs typeface="Georgia"/>
              </a:rPr>
              <a:t>using </a:t>
            </a:r>
            <a:r>
              <a:rPr dirty="0" sz="1800" spc="-15">
                <a:latin typeface="Georgia"/>
                <a:cs typeface="Georgia"/>
              </a:rPr>
              <a:t>tools </a:t>
            </a:r>
            <a:r>
              <a:rPr dirty="0" sz="1800" spc="-25">
                <a:latin typeface="Georgia"/>
                <a:cs typeface="Georgia"/>
              </a:rPr>
              <a:t>like </a:t>
            </a:r>
            <a:r>
              <a:rPr dirty="0" sz="1800" spc="-15">
                <a:latin typeface="Georgia"/>
                <a:cs typeface="Georgia"/>
              </a:rPr>
              <a:t>Google </a:t>
            </a:r>
            <a:r>
              <a:rPr dirty="0" sz="1800" spc="-25">
                <a:latin typeface="Georgia"/>
                <a:cs typeface="Georgia"/>
              </a:rPr>
              <a:t>Analytics</a:t>
            </a:r>
            <a:r>
              <a:rPr dirty="0" sz="1800" spc="-18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and  </a:t>
            </a:r>
            <a:r>
              <a:rPr dirty="0" sz="1800" spc="-15">
                <a:latin typeface="Georgia"/>
                <a:cs typeface="Georgia"/>
              </a:rPr>
              <a:t>Google </a:t>
            </a:r>
            <a:r>
              <a:rPr dirty="0" sz="1800" spc="-35">
                <a:latin typeface="Georgia"/>
                <a:cs typeface="Georgia"/>
              </a:rPr>
              <a:t>Search </a:t>
            </a:r>
            <a:r>
              <a:rPr dirty="0" sz="1800" spc="-15">
                <a:latin typeface="Georgia"/>
                <a:cs typeface="Georgia"/>
              </a:rPr>
              <a:t>Console. Analyze </a:t>
            </a:r>
            <a:r>
              <a:rPr dirty="0" sz="1800" spc="-25">
                <a:latin typeface="Georgia"/>
                <a:cs typeface="Georgia"/>
              </a:rPr>
              <a:t>traffic, </a:t>
            </a:r>
            <a:r>
              <a:rPr dirty="0" sz="1800" spc="-35">
                <a:latin typeface="Georgia"/>
                <a:cs typeface="Georgia"/>
              </a:rPr>
              <a:t>rankings,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5">
                <a:latin typeface="Georgia"/>
                <a:cs typeface="Georgia"/>
              </a:rPr>
              <a:t>user </a:t>
            </a:r>
            <a:r>
              <a:rPr dirty="0" sz="1800" spc="-30">
                <a:latin typeface="Georgia"/>
                <a:cs typeface="Georgia"/>
              </a:rPr>
              <a:t>behavior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make  </a:t>
            </a:r>
            <a:r>
              <a:rPr dirty="0" sz="1800" spc="-35">
                <a:latin typeface="Georgia"/>
                <a:cs typeface="Georgia"/>
              </a:rPr>
              <a:t>data-driven </a:t>
            </a:r>
            <a:r>
              <a:rPr dirty="0" sz="1800" spc="-25">
                <a:latin typeface="Georgia"/>
                <a:cs typeface="Georgia"/>
              </a:rPr>
              <a:t>decisions.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65" b="1">
                <a:latin typeface="Times New Roman"/>
                <a:cs typeface="Times New Roman"/>
              </a:rPr>
              <a:t>Regular</a:t>
            </a:r>
            <a:r>
              <a:rPr dirty="0" sz="1800" spc="-100" b="1">
                <a:latin typeface="Times New Roman"/>
                <a:cs typeface="Times New Roman"/>
              </a:rPr>
              <a:t> </a:t>
            </a:r>
            <a:r>
              <a:rPr dirty="0" sz="1800" spc="70" b="1">
                <a:latin typeface="Times New Roman"/>
                <a:cs typeface="Times New Roman"/>
              </a:rPr>
              <a:t>Updates:</a:t>
            </a:r>
            <a:endParaRPr sz="1800">
              <a:latin typeface="Times New Roman"/>
              <a:cs typeface="Times New Roman"/>
            </a:endParaRPr>
          </a:p>
          <a:p>
            <a:pPr marL="469900" marR="563245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Keep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10">
                <a:latin typeface="Georgia"/>
                <a:cs typeface="Georgia"/>
              </a:rPr>
              <a:t>content </a:t>
            </a:r>
            <a:r>
              <a:rPr dirty="0" sz="1800" spc="-25">
                <a:latin typeface="Georgia"/>
                <a:cs typeface="Georgia"/>
              </a:rPr>
              <a:t>and information </a:t>
            </a:r>
            <a:r>
              <a:rPr dirty="0" sz="1800" spc="-20">
                <a:latin typeface="Georgia"/>
                <a:cs typeface="Georgia"/>
              </a:rPr>
              <a:t>up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date. This </a:t>
            </a:r>
            <a:r>
              <a:rPr dirty="0" sz="1800" spc="-20">
                <a:latin typeface="Georgia"/>
                <a:cs typeface="Georgia"/>
              </a:rPr>
              <a:t>includes</a:t>
            </a:r>
            <a:r>
              <a:rPr dirty="0" sz="1800" spc="-25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product  </a:t>
            </a:r>
            <a:r>
              <a:rPr dirty="0" sz="1800" spc="-25">
                <a:latin typeface="Georgia"/>
                <a:cs typeface="Georgia"/>
              </a:rPr>
              <a:t>listings, </a:t>
            </a:r>
            <a:r>
              <a:rPr dirty="0" sz="1800" spc="-30">
                <a:latin typeface="Georgia"/>
                <a:cs typeface="Georgia"/>
              </a:rPr>
              <a:t>prices,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40">
                <a:latin typeface="Georgia"/>
                <a:cs typeface="Georgia"/>
              </a:rPr>
              <a:t>any </a:t>
            </a:r>
            <a:r>
              <a:rPr dirty="0" sz="1800" spc="-30">
                <a:latin typeface="Georgia"/>
                <a:cs typeface="Georgia"/>
              </a:rPr>
              <a:t>changes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services </a:t>
            </a:r>
            <a:r>
              <a:rPr dirty="0" sz="1800" spc="-25">
                <a:latin typeface="Georgia"/>
                <a:cs typeface="Georgia"/>
              </a:rPr>
              <a:t>or</a:t>
            </a:r>
            <a:r>
              <a:rPr dirty="0" sz="1800" spc="-130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locations.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0" b="1">
                <a:latin typeface="Times New Roman"/>
                <a:cs typeface="Times New Roman"/>
              </a:rPr>
              <a:t>Social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spc="50" b="1">
                <a:latin typeface="Times New Roman"/>
                <a:cs typeface="Times New Roman"/>
              </a:rPr>
              <a:t>Media:</a:t>
            </a:r>
            <a:endParaRPr sz="1800">
              <a:latin typeface="Times New Roman"/>
              <a:cs typeface="Times New Roman"/>
            </a:endParaRPr>
          </a:p>
          <a:p>
            <a:pPr marL="469900" marR="809625">
              <a:lnSpc>
                <a:spcPct val="100000"/>
              </a:lnSpc>
            </a:pPr>
            <a:r>
              <a:rPr dirty="0" sz="1800" spc="-30">
                <a:latin typeface="Georgia"/>
                <a:cs typeface="Georgia"/>
              </a:rPr>
              <a:t>Maintain an </a:t>
            </a:r>
            <a:r>
              <a:rPr dirty="0" sz="1800" spc="-25">
                <a:latin typeface="Georgia"/>
                <a:cs typeface="Georgia"/>
              </a:rPr>
              <a:t>active </a:t>
            </a:r>
            <a:r>
              <a:rPr dirty="0" sz="1800" spc="-30">
                <a:latin typeface="Georgia"/>
                <a:cs typeface="Georgia"/>
              </a:rPr>
              <a:t>presence </a:t>
            </a:r>
            <a:r>
              <a:rPr dirty="0" sz="1800" spc="-10">
                <a:latin typeface="Georgia"/>
                <a:cs typeface="Georgia"/>
              </a:rPr>
              <a:t>on </a:t>
            </a:r>
            <a:r>
              <a:rPr dirty="0" sz="1800" spc="-20">
                <a:latin typeface="Georgia"/>
                <a:cs typeface="Georgia"/>
              </a:rPr>
              <a:t>social </a:t>
            </a:r>
            <a:r>
              <a:rPr dirty="0" sz="1800" spc="-30">
                <a:latin typeface="Georgia"/>
                <a:cs typeface="Georgia"/>
              </a:rPr>
              <a:t>media platforms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engage </a:t>
            </a:r>
            <a:r>
              <a:rPr dirty="0" sz="1800" spc="-5">
                <a:latin typeface="Georgia"/>
                <a:cs typeface="Georgia"/>
              </a:rPr>
              <a:t>with</a:t>
            </a:r>
            <a:r>
              <a:rPr dirty="0" sz="1800" spc="-229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the  </a:t>
            </a:r>
            <a:r>
              <a:rPr dirty="0" sz="1800" spc="-25">
                <a:latin typeface="Georgia"/>
                <a:cs typeface="Georgia"/>
              </a:rPr>
              <a:t>audience, </a:t>
            </a:r>
            <a:r>
              <a:rPr dirty="0" sz="1800" spc="-35">
                <a:latin typeface="Georgia"/>
                <a:cs typeface="Georgia"/>
              </a:rPr>
              <a:t>share </a:t>
            </a:r>
            <a:r>
              <a:rPr dirty="0" sz="1800" spc="-25">
                <a:latin typeface="Georgia"/>
                <a:cs typeface="Georgia"/>
              </a:rPr>
              <a:t>valuable </a:t>
            </a:r>
            <a:r>
              <a:rPr dirty="0" sz="1800" spc="-15">
                <a:latin typeface="Georgia"/>
                <a:cs typeface="Georgia"/>
              </a:rPr>
              <a:t>content,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40">
                <a:latin typeface="Georgia"/>
                <a:cs typeface="Georgia"/>
              </a:rPr>
              <a:t>drive </a:t>
            </a:r>
            <a:r>
              <a:rPr dirty="0" sz="1800" spc="-25">
                <a:latin typeface="Georgia"/>
                <a:cs typeface="Georgia"/>
              </a:rPr>
              <a:t>traffic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>
                <a:latin typeface="Georgia"/>
                <a:cs typeface="Georgia"/>
              </a:rPr>
              <a:t>the</a:t>
            </a:r>
            <a:r>
              <a:rPr dirty="0" sz="1800" spc="-22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website.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Remember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 spc="-55">
                <a:latin typeface="Georgia"/>
                <a:cs typeface="Georgia"/>
              </a:rPr>
              <a:t>SEO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30">
                <a:latin typeface="Georgia"/>
                <a:cs typeface="Georgia"/>
              </a:rPr>
              <a:t>an </a:t>
            </a:r>
            <a:r>
              <a:rPr dirty="0" sz="1800" spc="-20">
                <a:latin typeface="Georgia"/>
                <a:cs typeface="Georgia"/>
              </a:rPr>
              <a:t>ongoing </a:t>
            </a:r>
            <a:r>
              <a:rPr dirty="0" sz="1800" spc="-35">
                <a:latin typeface="Georgia"/>
                <a:cs typeface="Georgia"/>
              </a:rPr>
              <a:t>process,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5">
                <a:latin typeface="Georgia"/>
                <a:cs typeface="Georgia"/>
              </a:rPr>
              <a:t>it </a:t>
            </a:r>
            <a:r>
              <a:rPr dirty="0" sz="1800" spc="-45">
                <a:latin typeface="Georgia"/>
                <a:cs typeface="Georgia"/>
              </a:rPr>
              <a:t>may </a:t>
            </a:r>
            <a:r>
              <a:rPr dirty="0" sz="1800" spc="-20">
                <a:latin typeface="Georgia"/>
                <a:cs typeface="Georgia"/>
              </a:rPr>
              <a:t>take some </a:t>
            </a:r>
            <a:r>
              <a:rPr dirty="0" sz="1800" spc="-15">
                <a:latin typeface="Georgia"/>
                <a:cs typeface="Georgia"/>
              </a:rPr>
              <a:t>time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see  </a:t>
            </a:r>
            <a:r>
              <a:rPr dirty="0" sz="1800" spc="-20">
                <a:latin typeface="Georgia"/>
                <a:cs typeface="Georgia"/>
              </a:rPr>
              <a:t>significant </a:t>
            </a:r>
            <a:r>
              <a:rPr dirty="0" sz="1800" spc="-30">
                <a:latin typeface="Georgia"/>
                <a:cs typeface="Georgia"/>
              </a:rPr>
              <a:t>results. </a:t>
            </a:r>
            <a:r>
              <a:rPr dirty="0" sz="1800" spc="-40">
                <a:latin typeface="Georgia"/>
                <a:cs typeface="Georgia"/>
              </a:rPr>
              <a:t>Regularly </a:t>
            </a:r>
            <a:r>
              <a:rPr dirty="0" sz="1800" spc="-25">
                <a:latin typeface="Georgia"/>
                <a:cs typeface="Georgia"/>
              </a:rPr>
              <a:t>review and adapt </a:t>
            </a:r>
            <a:r>
              <a:rPr dirty="0" sz="1800" spc="-35">
                <a:latin typeface="Georgia"/>
                <a:cs typeface="Georgia"/>
              </a:rPr>
              <a:t>your </a:t>
            </a:r>
            <a:r>
              <a:rPr dirty="0" sz="1800" spc="-55">
                <a:latin typeface="Georgia"/>
                <a:cs typeface="Georgia"/>
              </a:rPr>
              <a:t>SEO </a:t>
            </a:r>
            <a:r>
              <a:rPr dirty="0" sz="1800" spc="-25">
                <a:latin typeface="Georgia"/>
                <a:cs typeface="Georgia"/>
              </a:rPr>
              <a:t>strategy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0">
                <a:latin typeface="Georgia"/>
                <a:cs typeface="Georgia"/>
              </a:rPr>
              <a:t>align </a:t>
            </a:r>
            <a:r>
              <a:rPr dirty="0" sz="1800" spc="-5">
                <a:latin typeface="Georgia"/>
                <a:cs typeface="Georgia"/>
              </a:rPr>
              <a:t>with</a:t>
            </a:r>
            <a:r>
              <a:rPr dirty="0" sz="1800" spc="-22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changes 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search </a:t>
            </a:r>
            <a:r>
              <a:rPr dirty="0" sz="1800" spc="-15">
                <a:latin typeface="Georgia"/>
                <a:cs typeface="Georgia"/>
              </a:rPr>
              <a:t>engine </a:t>
            </a:r>
            <a:r>
              <a:rPr dirty="0" sz="1800" spc="-25">
                <a:latin typeface="Georgia"/>
                <a:cs typeface="Georgia"/>
              </a:rPr>
              <a:t>algorithms and </a:t>
            </a:r>
            <a:r>
              <a:rPr dirty="0" sz="1800" spc="-30">
                <a:latin typeface="Georgia"/>
                <a:cs typeface="Georgia"/>
              </a:rPr>
              <a:t>market</a:t>
            </a:r>
            <a:r>
              <a:rPr dirty="0" sz="1800" spc="-21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dynamics.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739" y="1070864"/>
            <a:ext cx="8812530" cy="551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6375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Georgia"/>
                <a:cs typeface="Georgia"/>
              </a:rPr>
              <a:t>Key </a:t>
            </a:r>
            <a:r>
              <a:rPr dirty="0" sz="1800" spc="-35">
                <a:latin typeface="Georgia"/>
                <a:cs typeface="Georgia"/>
              </a:rPr>
              <a:t>Performance </a:t>
            </a:r>
            <a:r>
              <a:rPr dirty="0" sz="1800" spc="-30">
                <a:latin typeface="Georgia"/>
                <a:cs typeface="Georgia"/>
              </a:rPr>
              <a:t>Indicators </a:t>
            </a:r>
            <a:r>
              <a:rPr dirty="0" sz="1800" spc="-60">
                <a:latin typeface="Georgia"/>
                <a:cs typeface="Georgia"/>
              </a:rPr>
              <a:t>(KPIs)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0">
                <a:latin typeface="Georgia"/>
                <a:cs typeface="Georgia"/>
              </a:rPr>
              <a:t>Tyres,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25">
                <a:latin typeface="Georgia"/>
                <a:cs typeface="Georgia"/>
              </a:rPr>
              <a:t>tire manufacturing </a:t>
            </a:r>
            <a:r>
              <a:rPr dirty="0" sz="1800" spc="-50">
                <a:latin typeface="Georgia"/>
                <a:cs typeface="Georgia"/>
              </a:rPr>
              <a:t>company, </a:t>
            </a:r>
            <a:r>
              <a:rPr dirty="0" sz="1800" spc="-45">
                <a:latin typeface="Georgia"/>
                <a:cs typeface="Georgia"/>
              </a:rPr>
              <a:t>may  </a:t>
            </a:r>
            <a:r>
              <a:rPr dirty="0" sz="1800" spc="-15">
                <a:latin typeface="Georgia"/>
                <a:cs typeface="Georgia"/>
              </a:rPr>
              <a:t>include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30">
                <a:latin typeface="Georgia"/>
                <a:cs typeface="Georgia"/>
              </a:rPr>
              <a:t>variety </a:t>
            </a:r>
            <a:r>
              <a:rPr dirty="0" sz="1800" spc="-15">
                <a:latin typeface="Georgia"/>
                <a:cs typeface="Georgia"/>
              </a:rPr>
              <a:t>of </a:t>
            </a:r>
            <a:r>
              <a:rPr dirty="0" sz="1800" spc="-25">
                <a:latin typeface="Georgia"/>
                <a:cs typeface="Georgia"/>
              </a:rPr>
              <a:t>metrics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5">
                <a:latin typeface="Georgia"/>
                <a:cs typeface="Georgia"/>
              </a:rPr>
              <a:t>measure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25">
                <a:latin typeface="Georgia"/>
                <a:cs typeface="Georgia"/>
              </a:rPr>
              <a:t>different aspects </a:t>
            </a:r>
            <a:r>
              <a:rPr dirty="0" sz="1800" spc="-15">
                <a:latin typeface="Georgia"/>
                <a:cs typeface="Georgia"/>
              </a:rPr>
              <a:t>of their  </a:t>
            </a:r>
            <a:r>
              <a:rPr dirty="0" sz="1800" spc="-35">
                <a:latin typeface="Georgia"/>
                <a:cs typeface="Georgia"/>
              </a:rPr>
              <a:t>business. </a:t>
            </a:r>
            <a:r>
              <a:rPr dirty="0" sz="1800" spc="-45">
                <a:latin typeface="Georgia"/>
                <a:cs typeface="Georgia"/>
              </a:rPr>
              <a:t>Here </a:t>
            </a:r>
            <a:r>
              <a:rPr dirty="0" sz="1800" spc="-40">
                <a:latin typeface="Georgia"/>
                <a:cs typeface="Georgia"/>
              </a:rPr>
              <a:t>are </a:t>
            </a:r>
            <a:r>
              <a:rPr dirty="0" sz="1800" spc="-25">
                <a:latin typeface="Georgia"/>
                <a:cs typeface="Georgia"/>
              </a:rPr>
              <a:t>some </a:t>
            </a:r>
            <a:r>
              <a:rPr dirty="0" sz="1800" spc="-15">
                <a:latin typeface="Georgia"/>
                <a:cs typeface="Georgia"/>
              </a:rPr>
              <a:t>potential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0">
                <a:latin typeface="Georgia"/>
                <a:cs typeface="Georgia"/>
              </a:rPr>
              <a:t>Apollo</a:t>
            </a:r>
            <a:r>
              <a:rPr dirty="0" sz="1800" spc="-85">
                <a:latin typeface="Georgia"/>
                <a:cs typeface="Georgia"/>
              </a:rPr>
              <a:t> </a:t>
            </a:r>
            <a:r>
              <a:rPr dirty="0" sz="1800" spc="-70">
                <a:latin typeface="Georgia"/>
                <a:cs typeface="Georgia"/>
              </a:rPr>
              <a:t>Tyres: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Revenue: </a:t>
            </a:r>
            <a:r>
              <a:rPr dirty="0" sz="1800" spc="-40">
                <a:latin typeface="Georgia"/>
                <a:cs typeface="Georgia"/>
              </a:rPr>
              <a:t>Tracking </a:t>
            </a:r>
            <a:r>
              <a:rPr dirty="0" sz="1800" spc="-10">
                <a:latin typeface="Georgia"/>
                <a:cs typeface="Georgia"/>
              </a:rPr>
              <a:t>total </a:t>
            </a:r>
            <a:r>
              <a:rPr dirty="0" sz="1800" spc="-30">
                <a:latin typeface="Georgia"/>
                <a:cs typeface="Georgia"/>
              </a:rPr>
              <a:t>revenue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revenue </a:t>
            </a:r>
            <a:r>
              <a:rPr dirty="0" sz="1800" spc="-20">
                <a:latin typeface="Georgia"/>
                <a:cs typeface="Georgia"/>
              </a:rPr>
              <a:t>growth </a:t>
            </a:r>
            <a:r>
              <a:rPr dirty="0" sz="1800" spc="-40">
                <a:latin typeface="Georgia"/>
                <a:cs typeface="Georgia"/>
              </a:rPr>
              <a:t>over </a:t>
            </a:r>
            <a:r>
              <a:rPr dirty="0" sz="1800" spc="-10">
                <a:latin typeface="Georgia"/>
                <a:cs typeface="Georgia"/>
              </a:rPr>
              <a:t>time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25">
                <a:latin typeface="Georgia"/>
                <a:cs typeface="Georgia"/>
              </a:rPr>
              <a:t>fundamental </a:t>
            </a:r>
            <a:r>
              <a:rPr dirty="0" sz="1800" spc="-85">
                <a:latin typeface="Georgia"/>
                <a:cs typeface="Georgia"/>
              </a:rPr>
              <a:t>KPI</a:t>
            </a:r>
            <a:r>
              <a:rPr dirty="0" sz="1800" spc="-145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for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40">
                <a:latin typeface="Georgia"/>
                <a:cs typeface="Georgia"/>
              </a:rPr>
              <a:t>any </a:t>
            </a:r>
            <a:r>
              <a:rPr dirty="0" sz="1800" spc="-50">
                <a:latin typeface="Georgia"/>
                <a:cs typeface="Georgia"/>
              </a:rPr>
              <a:t>company, </a:t>
            </a:r>
            <a:r>
              <a:rPr dirty="0" sz="1800" spc="-15">
                <a:latin typeface="Georgia"/>
                <a:cs typeface="Georgia"/>
              </a:rPr>
              <a:t>including </a:t>
            </a:r>
            <a:r>
              <a:rPr dirty="0" sz="1800" spc="-10">
                <a:latin typeface="Georgia"/>
                <a:cs typeface="Georgia"/>
              </a:rPr>
              <a:t>Apollo</a:t>
            </a:r>
            <a:r>
              <a:rPr dirty="0" sz="1800" spc="-20">
                <a:latin typeface="Georgia"/>
                <a:cs typeface="Georgia"/>
              </a:rPr>
              <a:t> </a:t>
            </a:r>
            <a:r>
              <a:rPr dirty="0" sz="1800" spc="-60">
                <a:latin typeface="Georgia"/>
                <a:cs typeface="Georgia"/>
              </a:rPr>
              <a:t>Tyres.</a:t>
            </a:r>
            <a:endParaRPr sz="1800">
              <a:latin typeface="Georgia"/>
              <a:cs typeface="Georgia"/>
            </a:endParaRPr>
          </a:p>
          <a:p>
            <a:pPr marL="12700" marR="38227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Profit</a:t>
            </a:r>
            <a:r>
              <a:rPr dirty="0" sz="1800" spc="-75" b="1">
                <a:latin typeface="Times New Roman"/>
                <a:cs typeface="Times New Roman"/>
              </a:rPr>
              <a:t> </a:t>
            </a:r>
            <a:r>
              <a:rPr dirty="0" sz="1800" spc="30" b="1">
                <a:latin typeface="Times New Roman"/>
                <a:cs typeface="Times New Roman"/>
              </a:rPr>
              <a:t>Margin: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Georgia"/>
                <a:cs typeface="Georgia"/>
              </a:rPr>
              <a:t>Monitoring</a:t>
            </a:r>
            <a:r>
              <a:rPr dirty="0" sz="1800" spc="15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the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company's</a:t>
            </a:r>
            <a:r>
              <a:rPr dirty="0" sz="1800" spc="-45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profit</a:t>
            </a:r>
            <a:r>
              <a:rPr dirty="0" sz="1800" spc="-2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margins</a:t>
            </a:r>
            <a:r>
              <a:rPr dirty="0" sz="1800" spc="-35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7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ensure</a:t>
            </a:r>
            <a:r>
              <a:rPr dirty="0" sz="1800" spc="-5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they</a:t>
            </a:r>
            <a:r>
              <a:rPr dirty="0" sz="1800" spc="-80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are</a:t>
            </a:r>
            <a:r>
              <a:rPr dirty="0" sz="1800" spc="-85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operating  </a:t>
            </a:r>
            <a:r>
              <a:rPr dirty="0" sz="1800" spc="-15">
                <a:latin typeface="Georgia"/>
                <a:cs typeface="Georgia"/>
              </a:rPr>
              <a:t>efficiently </a:t>
            </a:r>
            <a:r>
              <a:rPr dirty="0" sz="1800" spc="-25">
                <a:latin typeface="Georgia"/>
                <a:cs typeface="Georgia"/>
              </a:rPr>
              <a:t>and</a:t>
            </a:r>
            <a:r>
              <a:rPr dirty="0" sz="1800" spc="-6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effectively.</a:t>
            </a:r>
            <a:endParaRPr sz="1800">
              <a:latin typeface="Georgia"/>
              <a:cs typeface="Georgia"/>
            </a:endParaRPr>
          </a:p>
          <a:p>
            <a:pPr marL="12700" marR="45212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Market </a:t>
            </a:r>
            <a:r>
              <a:rPr dirty="0" sz="1800" spc="30" b="1">
                <a:latin typeface="Times New Roman"/>
                <a:cs typeface="Times New Roman"/>
              </a:rPr>
              <a:t>Share: </a:t>
            </a:r>
            <a:r>
              <a:rPr dirty="0" sz="1800" spc="-35">
                <a:latin typeface="Georgia"/>
                <a:cs typeface="Georgia"/>
              </a:rPr>
              <a:t>Measuring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30">
                <a:latin typeface="Georgia"/>
                <a:cs typeface="Georgia"/>
              </a:rPr>
              <a:t>market </a:t>
            </a:r>
            <a:r>
              <a:rPr dirty="0" sz="1800" spc="-35">
                <a:latin typeface="Georgia"/>
                <a:cs typeface="Georgia"/>
              </a:rPr>
              <a:t>share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25">
                <a:latin typeface="Georgia"/>
                <a:cs typeface="Georgia"/>
              </a:rPr>
              <a:t>tire industry and comparing </a:t>
            </a:r>
            <a:r>
              <a:rPr dirty="0" sz="1800" spc="-5">
                <a:latin typeface="Georgia"/>
                <a:cs typeface="Georgia"/>
              </a:rPr>
              <a:t>it</a:t>
            </a:r>
            <a:r>
              <a:rPr dirty="0" sz="1800" spc="-275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  </a:t>
            </a:r>
            <a:r>
              <a:rPr dirty="0" sz="1800" spc="-20">
                <a:latin typeface="Georgia"/>
                <a:cs typeface="Georgia"/>
              </a:rPr>
              <a:t>competitors.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0" b="1">
                <a:latin typeface="Times New Roman"/>
                <a:cs typeface="Times New Roman"/>
              </a:rPr>
              <a:t>Sales</a:t>
            </a:r>
            <a:r>
              <a:rPr dirty="0" sz="1800" spc="-110" b="1">
                <a:latin typeface="Times New Roman"/>
                <a:cs typeface="Times New Roman"/>
              </a:rPr>
              <a:t> </a:t>
            </a:r>
            <a:r>
              <a:rPr dirty="0" sz="1800" spc="55" b="1">
                <a:latin typeface="Times New Roman"/>
                <a:cs typeface="Times New Roman"/>
              </a:rPr>
              <a:t>Volume: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spc="-40">
                <a:latin typeface="Georgia"/>
                <a:cs typeface="Georgia"/>
              </a:rPr>
              <a:t>Tracking</a:t>
            </a:r>
            <a:r>
              <a:rPr dirty="0" sz="1800" spc="10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the</a:t>
            </a:r>
            <a:r>
              <a:rPr dirty="0" sz="1800" spc="-25">
                <a:latin typeface="Georgia"/>
                <a:cs typeface="Georgia"/>
              </a:rPr>
              <a:t> number</a:t>
            </a:r>
            <a:r>
              <a:rPr dirty="0" sz="1800" spc="-9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of</a:t>
            </a:r>
            <a:r>
              <a:rPr dirty="0" sz="1800" spc="5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tires</a:t>
            </a:r>
            <a:r>
              <a:rPr dirty="0" sz="1800" spc="-55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sold,</a:t>
            </a:r>
            <a:r>
              <a:rPr dirty="0" sz="1800" spc="-3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either</a:t>
            </a:r>
            <a:r>
              <a:rPr dirty="0" sz="1800" spc="-60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by</a:t>
            </a:r>
            <a:r>
              <a:rPr dirty="0" sz="1800" spc="-50">
                <a:latin typeface="Georgia"/>
                <a:cs typeface="Georgia"/>
              </a:rPr>
              <a:t> </a:t>
            </a:r>
            <a:r>
              <a:rPr dirty="0" sz="1800" spc="-10">
                <a:latin typeface="Georgia"/>
                <a:cs typeface="Georgia"/>
              </a:rPr>
              <a:t>type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or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region,</a:t>
            </a:r>
            <a:r>
              <a:rPr dirty="0" sz="1800" spc="1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7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gauge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30">
                <a:latin typeface="Georgia"/>
                <a:cs typeface="Georgia"/>
              </a:rPr>
              <a:t>market </a:t>
            </a:r>
            <a:r>
              <a:rPr dirty="0" sz="1800" spc="-25">
                <a:latin typeface="Georgia"/>
                <a:cs typeface="Georgia"/>
              </a:rPr>
              <a:t>demand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20">
                <a:latin typeface="Georgia"/>
                <a:cs typeface="Georgia"/>
              </a:rPr>
              <a:t>own </a:t>
            </a:r>
            <a:r>
              <a:rPr dirty="0" sz="1800" spc="-35">
                <a:latin typeface="Georgia"/>
                <a:cs typeface="Georgia"/>
              </a:rPr>
              <a:t>sales</a:t>
            </a:r>
            <a:r>
              <a:rPr dirty="0" sz="1800" spc="-20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performance.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75" b="1">
                <a:latin typeface="Times New Roman"/>
                <a:cs typeface="Times New Roman"/>
              </a:rPr>
              <a:t>Quality </a:t>
            </a:r>
            <a:r>
              <a:rPr dirty="0" sz="1800" spc="50" b="1">
                <a:latin typeface="Times New Roman"/>
                <a:cs typeface="Times New Roman"/>
              </a:rPr>
              <a:t>Metrics: </a:t>
            </a:r>
            <a:r>
              <a:rPr dirty="0" sz="1800" spc="-25">
                <a:latin typeface="Georgia"/>
                <a:cs typeface="Georgia"/>
              </a:rPr>
              <a:t>Monitoring metrics related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tire </a:t>
            </a:r>
            <a:r>
              <a:rPr dirty="0" sz="1800" spc="-45">
                <a:latin typeface="Georgia"/>
                <a:cs typeface="Georgia"/>
              </a:rPr>
              <a:t>quality,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10">
                <a:latin typeface="Georgia"/>
                <a:cs typeface="Georgia"/>
              </a:rPr>
              <a:t>defect </a:t>
            </a:r>
            <a:r>
              <a:rPr dirty="0" sz="1800" spc="-40">
                <a:latin typeface="Georgia"/>
                <a:cs typeface="Georgia"/>
              </a:rPr>
              <a:t>rates,</a:t>
            </a:r>
            <a:r>
              <a:rPr dirty="0" sz="1800" spc="-23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warranty  </a:t>
            </a:r>
            <a:r>
              <a:rPr dirty="0" sz="1800" spc="-30">
                <a:latin typeface="Georgia"/>
                <a:cs typeface="Georgia"/>
              </a:rPr>
              <a:t>claims,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customer </a:t>
            </a:r>
            <a:r>
              <a:rPr dirty="0" sz="1800" spc="-25">
                <a:latin typeface="Georgia"/>
                <a:cs typeface="Georgia"/>
              </a:rPr>
              <a:t>complaints,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15">
                <a:latin typeface="Georgia"/>
                <a:cs typeface="Georgia"/>
              </a:rPr>
              <a:t>product </a:t>
            </a:r>
            <a:r>
              <a:rPr dirty="0" sz="1800" spc="-20">
                <a:latin typeface="Georgia"/>
                <a:cs typeface="Georgia"/>
              </a:rPr>
              <a:t>quality meets </a:t>
            </a:r>
            <a:r>
              <a:rPr dirty="0" sz="1800" spc="-25">
                <a:latin typeface="Georgia"/>
                <a:cs typeface="Georgia"/>
              </a:rPr>
              <a:t>or </a:t>
            </a:r>
            <a:r>
              <a:rPr dirty="0" sz="1800" spc="-30">
                <a:latin typeface="Georgia"/>
                <a:cs typeface="Georgia"/>
              </a:rPr>
              <a:t>exceeds </a:t>
            </a:r>
            <a:r>
              <a:rPr dirty="0" sz="1800" spc="-25">
                <a:latin typeface="Georgia"/>
                <a:cs typeface="Georgia"/>
              </a:rPr>
              <a:t>industry  </a:t>
            </a:r>
            <a:r>
              <a:rPr dirty="0" sz="1800" spc="-35">
                <a:latin typeface="Georgia"/>
                <a:cs typeface="Georgia"/>
              </a:rPr>
              <a:t>standards.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Manufacturing </a:t>
            </a:r>
            <a:r>
              <a:rPr dirty="0" sz="1800" spc="50" b="1">
                <a:latin typeface="Times New Roman"/>
                <a:cs typeface="Times New Roman"/>
              </a:rPr>
              <a:t>Efficiency: </a:t>
            </a:r>
            <a:r>
              <a:rPr dirty="0" sz="1800" spc="-30">
                <a:latin typeface="Georgia"/>
                <a:cs typeface="Georgia"/>
              </a:rPr>
              <a:t>Measuring </a:t>
            </a:r>
            <a:r>
              <a:rPr dirty="0" sz="1800" spc="-15">
                <a:latin typeface="Georgia"/>
                <a:cs typeface="Georgia"/>
              </a:rPr>
              <a:t>production </a:t>
            </a:r>
            <a:r>
              <a:rPr dirty="0" sz="1800" spc="-30">
                <a:latin typeface="Georgia"/>
                <a:cs typeface="Georgia"/>
              </a:rPr>
              <a:t>efficiency, </a:t>
            </a:r>
            <a:r>
              <a:rPr dirty="0" sz="1800" spc="-20">
                <a:latin typeface="Georgia"/>
                <a:cs typeface="Georgia"/>
              </a:rPr>
              <a:t>including </a:t>
            </a:r>
            <a:r>
              <a:rPr dirty="0" sz="1800" spc="-25">
                <a:latin typeface="Georgia"/>
                <a:cs typeface="Georgia"/>
              </a:rPr>
              <a:t>factors</a:t>
            </a:r>
            <a:r>
              <a:rPr dirty="0" sz="1800" spc="4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like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Georgia"/>
                <a:cs typeface="Georgia"/>
              </a:rPr>
              <a:t>production </a:t>
            </a:r>
            <a:r>
              <a:rPr dirty="0" sz="1800" spc="-20">
                <a:latin typeface="Georgia"/>
                <a:cs typeface="Georgia"/>
              </a:rPr>
              <a:t>downtime, </a:t>
            </a:r>
            <a:r>
              <a:rPr dirty="0" sz="1800" spc="-30">
                <a:latin typeface="Georgia"/>
                <a:cs typeface="Georgia"/>
              </a:rPr>
              <a:t>waste </a:t>
            </a:r>
            <a:r>
              <a:rPr dirty="0" sz="1800" spc="-20">
                <a:latin typeface="Georgia"/>
                <a:cs typeface="Georgia"/>
              </a:rPr>
              <a:t>reduction,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35">
                <a:latin typeface="Georgia"/>
                <a:cs typeface="Georgia"/>
              </a:rPr>
              <a:t>process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improvements.</a:t>
            </a:r>
            <a:endParaRPr sz="1800">
              <a:latin typeface="Georgia"/>
              <a:cs typeface="Georgia"/>
            </a:endParaRPr>
          </a:p>
          <a:p>
            <a:pPr marL="12700" marR="400685">
              <a:lnSpc>
                <a:spcPct val="100000"/>
              </a:lnSpc>
            </a:pPr>
            <a:r>
              <a:rPr dirty="0" sz="1800" spc="80" b="1">
                <a:latin typeface="Times New Roman"/>
                <a:cs typeface="Times New Roman"/>
              </a:rPr>
              <a:t>Customer </a:t>
            </a:r>
            <a:r>
              <a:rPr dirty="0" sz="1800" spc="70" b="1">
                <a:latin typeface="Times New Roman"/>
                <a:cs typeface="Times New Roman"/>
              </a:rPr>
              <a:t>Satisfaction: </a:t>
            </a:r>
            <a:r>
              <a:rPr dirty="0" sz="1800" spc="-35">
                <a:latin typeface="Georgia"/>
                <a:cs typeface="Georgia"/>
              </a:rPr>
              <a:t>Surveying </a:t>
            </a:r>
            <a:r>
              <a:rPr dirty="0" sz="1800" spc="-25">
                <a:latin typeface="Georgia"/>
                <a:cs typeface="Georgia"/>
              </a:rPr>
              <a:t>customers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5">
                <a:latin typeface="Georgia"/>
                <a:cs typeface="Georgia"/>
              </a:rPr>
              <a:t>feedback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satisfaction </a:t>
            </a:r>
            <a:r>
              <a:rPr dirty="0" sz="1800" spc="-30">
                <a:latin typeface="Georgia"/>
                <a:cs typeface="Georgia"/>
              </a:rPr>
              <a:t>ratings</a:t>
            </a:r>
            <a:r>
              <a:rPr dirty="0" sz="1800" spc="-25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 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 spc="-20">
                <a:latin typeface="Georgia"/>
                <a:cs typeface="Georgia"/>
              </a:rPr>
              <a:t>products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services </a:t>
            </a:r>
            <a:r>
              <a:rPr dirty="0" sz="1800" spc="-15">
                <a:latin typeface="Georgia"/>
                <a:cs typeface="Georgia"/>
              </a:rPr>
              <a:t>meet their</a:t>
            </a:r>
            <a:r>
              <a:rPr dirty="0" sz="1800" spc="-245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expectations.</a:t>
            </a:r>
            <a:endParaRPr sz="1800">
              <a:latin typeface="Georgia"/>
              <a:cs typeface="Georgia"/>
            </a:endParaRPr>
          </a:p>
          <a:p>
            <a:pPr marL="12700" marR="299720">
              <a:lnSpc>
                <a:spcPct val="100000"/>
              </a:lnSpc>
            </a:pPr>
            <a:r>
              <a:rPr dirty="0" sz="1800" spc="100" b="1">
                <a:latin typeface="Times New Roman"/>
                <a:cs typeface="Times New Roman"/>
              </a:rPr>
              <a:t>Distribution </a:t>
            </a:r>
            <a:r>
              <a:rPr dirty="0" sz="1800" spc="105" b="1">
                <a:latin typeface="Times New Roman"/>
                <a:cs typeface="Times New Roman"/>
              </a:rPr>
              <a:t>and </a:t>
            </a:r>
            <a:r>
              <a:rPr dirty="0" sz="1800" spc="60" b="1">
                <a:latin typeface="Times New Roman"/>
                <a:cs typeface="Times New Roman"/>
              </a:rPr>
              <a:t>Logistics: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25">
                <a:latin typeface="Georgia"/>
                <a:cs typeface="Georgia"/>
              </a:rPr>
              <a:t>related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0">
                <a:latin typeface="Georgia"/>
                <a:cs typeface="Georgia"/>
              </a:rPr>
              <a:t>distribution </a:t>
            </a:r>
            <a:r>
              <a:rPr dirty="0" sz="1800" spc="-30">
                <a:latin typeface="Georgia"/>
                <a:cs typeface="Georgia"/>
              </a:rPr>
              <a:t>efficiency, </a:t>
            </a:r>
            <a:r>
              <a:rPr dirty="0" sz="1800" spc="-20">
                <a:latin typeface="Georgia"/>
                <a:cs typeface="Georgia"/>
              </a:rPr>
              <a:t>including </a:t>
            </a:r>
            <a:r>
              <a:rPr dirty="0" sz="1800" spc="-15">
                <a:latin typeface="Georgia"/>
                <a:cs typeface="Georgia"/>
              </a:rPr>
              <a:t>on-time  </a:t>
            </a:r>
            <a:r>
              <a:rPr dirty="0" sz="1800" spc="-35">
                <a:latin typeface="Georgia"/>
                <a:cs typeface="Georgia"/>
              </a:rPr>
              <a:t>deliveries, </a:t>
            </a:r>
            <a:r>
              <a:rPr dirty="0" sz="1800" spc="-30">
                <a:latin typeface="Georgia"/>
                <a:cs typeface="Georgia"/>
              </a:rPr>
              <a:t>order </a:t>
            </a:r>
            <a:r>
              <a:rPr dirty="0" sz="1800" spc="-45">
                <a:latin typeface="Georgia"/>
                <a:cs typeface="Georgia"/>
              </a:rPr>
              <a:t>accuracy, </a:t>
            </a:r>
            <a:r>
              <a:rPr dirty="0" sz="1800" spc="-25">
                <a:latin typeface="Georgia"/>
                <a:cs typeface="Georgia"/>
              </a:rPr>
              <a:t>and supply </a:t>
            </a:r>
            <a:r>
              <a:rPr dirty="0" sz="1800" spc="-20">
                <a:latin typeface="Georgia"/>
                <a:cs typeface="Georgia"/>
              </a:rPr>
              <a:t>chain</a:t>
            </a:r>
            <a:r>
              <a:rPr dirty="0" sz="1800" spc="-13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performance.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9194" y="949197"/>
            <a:ext cx="8820785" cy="5787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24154">
              <a:lnSpc>
                <a:spcPct val="100000"/>
              </a:lnSpc>
              <a:spcBef>
                <a:spcPts val="100"/>
              </a:spcBef>
            </a:pPr>
            <a:r>
              <a:rPr dirty="0" sz="1800" spc="85" b="1">
                <a:latin typeface="Times New Roman"/>
                <a:cs typeface="Times New Roman"/>
              </a:rPr>
              <a:t>Environmental </a:t>
            </a:r>
            <a:r>
              <a:rPr dirty="0" sz="1800" spc="45" b="1">
                <a:latin typeface="Times New Roman"/>
                <a:cs typeface="Times New Roman"/>
              </a:rPr>
              <a:t>Metrics: </a:t>
            </a:r>
            <a:r>
              <a:rPr dirty="0" sz="1800" spc="-25">
                <a:latin typeface="Georgia"/>
                <a:cs typeface="Georgia"/>
              </a:rPr>
              <a:t>Monitoring sustainability </a:t>
            </a:r>
            <a:r>
              <a:rPr dirty="0" sz="1800" spc="-70">
                <a:latin typeface="Georgia"/>
                <a:cs typeface="Georgia"/>
              </a:rPr>
              <a:t>KPIs,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20">
                <a:latin typeface="Georgia"/>
                <a:cs typeface="Georgia"/>
              </a:rPr>
              <a:t>energy consumption,  </a:t>
            </a:r>
            <a:r>
              <a:rPr dirty="0" sz="1800" spc="-30">
                <a:latin typeface="Georgia"/>
                <a:cs typeface="Georgia"/>
              </a:rPr>
              <a:t>emissions,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waste </a:t>
            </a:r>
            <a:r>
              <a:rPr dirty="0" sz="1800" spc="-15">
                <a:latin typeface="Georgia"/>
                <a:cs typeface="Georgia"/>
              </a:rPr>
              <a:t>reduction,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45">
                <a:latin typeface="Georgia"/>
                <a:cs typeface="Georgia"/>
              </a:rPr>
              <a:t>assess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25">
                <a:latin typeface="Georgia"/>
                <a:cs typeface="Georgia"/>
              </a:rPr>
              <a:t>environmental </a:t>
            </a:r>
            <a:r>
              <a:rPr dirty="0" sz="1800" spc="-20">
                <a:latin typeface="Georgia"/>
                <a:cs typeface="Georgia"/>
              </a:rPr>
              <a:t>impact </a:t>
            </a:r>
            <a:r>
              <a:rPr dirty="0" sz="1800" spc="-25">
                <a:latin typeface="Georgia"/>
                <a:cs typeface="Georgia"/>
              </a:rPr>
              <a:t>and sustainability  </a:t>
            </a:r>
            <a:r>
              <a:rPr dirty="0" sz="1800" spc="-30">
                <a:latin typeface="Georgia"/>
                <a:cs typeface="Georgia"/>
              </a:rPr>
              <a:t>efforts.</a:t>
            </a:r>
            <a:endParaRPr sz="18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Research </a:t>
            </a:r>
            <a:r>
              <a:rPr dirty="0" sz="1800" spc="105" b="1">
                <a:latin typeface="Times New Roman"/>
                <a:cs typeface="Times New Roman"/>
              </a:rPr>
              <a:t>and </a:t>
            </a:r>
            <a:r>
              <a:rPr dirty="0" sz="1800" spc="110" b="1">
                <a:latin typeface="Times New Roman"/>
                <a:cs typeface="Times New Roman"/>
              </a:rPr>
              <a:t>Development: </a:t>
            </a:r>
            <a:r>
              <a:rPr dirty="0" sz="1800" spc="-40">
                <a:latin typeface="Georgia"/>
                <a:cs typeface="Georgia"/>
              </a:rPr>
              <a:t>Tracking </a:t>
            </a:r>
            <a:r>
              <a:rPr dirty="0" sz="1800" spc="-30">
                <a:latin typeface="Georgia"/>
                <a:cs typeface="Georgia"/>
              </a:rPr>
              <a:t>investments </a:t>
            </a:r>
            <a:r>
              <a:rPr dirty="0" sz="1800" spc="-25">
                <a:latin typeface="Georgia"/>
                <a:cs typeface="Georgia"/>
              </a:rPr>
              <a:t>in </a:t>
            </a:r>
            <a:r>
              <a:rPr dirty="0" sz="1800" spc="-65">
                <a:latin typeface="Georgia"/>
                <a:cs typeface="Georgia"/>
              </a:rPr>
              <a:t>R&amp;D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25">
                <a:latin typeface="Georgia"/>
                <a:cs typeface="Georgia"/>
              </a:rPr>
              <a:t>innovation,</a:t>
            </a:r>
            <a:r>
              <a:rPr dirty="0" sz="1800" spc="-27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and</a:t>
            </a:r>
            <a:endParaRPr sz="18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assessing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5">
                <a:latin typeface="Georgia"/>
                <a:cs typeface="Georgia"/>
              </a:rPr>
              <a:t>success </a:t>
            </a:r>
            <a:r>
              <a:rPr dirty="0" sz="1800" spc="-15">
                <a:latin typeface="Georgia"/>
                <a:cs typeface="Georgia"/>
              </a:rPr>
              <a:t>of new product</a:t>
            </a:r>
            <a:r>
              <a:rPr dirty="0" sz="1800" spc="-10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launches.</a:t>
            </a:r>
            <a:endParaRPr sz="1800">
              <a:latin typeface="Georgia"/>
              <a:cs typeface="Georgia"/>
            </a:endParaRPr>
          </a:p>
          <a:p>
            <a:pPr algn="just" marL="12700" marR="288290">
              <a:lnSpc>
                <a:spcPct val="100000"/>
              </a:lnSpc>
            </a:pPr>
            <a:r>
              <a:rPr dirty="0" sz="1800" spc="85" b="1">
                <a:latin typeface="Times New Roman"/>
                <a:cs typeface="Times New Roman"/>
              </a:rPr>
              <a:t>Employee </a:t>
            </a:r>
            <a:r>
              <a:rPr dirty="0" sz="1800" spc="70" b="1">
                <a:latin typeface="Times New Roman"/>
                <a:cs typeface="Times New Roman"/>
              </a:rPr>
              <a:t>Satisfaction:</a:t>
            </a:r>
            <a:r>
              <a:rPr dirty="0" sz="1800" spc="-295" b="1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Georgia"/>
                <a:cs typeface="Georgia"/>
              </a:rPr>
              <a:t>Measuring </a:t>
            </a:r>
            <a:r>
              <a:rPr dirty="0" sz="1800" spc="-25">
                <a:latin typeface="Georgia"/>
                <a:cs typeface="Georgia"/>
              </a:rPr>
              <a:t>employee </a:t>
            </a:r>
            <a:r>
              <a:rPr dirty="0" sz="1800" spc="-20">
                <a:latin typeface="Georgia"/>
                <a:cs typeface="Georgia"/>
              </a:rPr>
              <a:t>satisfaction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engagement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45">
                <a:latin typeface="Georgia"/>
                <a:cs typeface="Georgia"/>
              </a:rPr>
              <a:t>a  </a:t>
            </a:r>
            <a:r>
              <a:rPr dirty="0" sz="1800" spc="-25">
                <a:latin typeface="Georgia"/>
                <a:cs typeface="Georgia"/>
              </a:rPr>
              <a:t>motivated and productive</a:t>
            </a:r>
            <a:r>
              <a:rPr dirty="0" sz="1800" spc="-30">
                <a:latin typeface="Georgia"/>
                <a:cs typeface="Georgia"/>
              </a:rPr>
              <a:t> workforce.</a:t>
            </a:r>
            <a:endParaRPr sz="1800">
              <a:latin typeface="Georgia"/>
              <a:cs typeface="Georgia"/>
            </a:endParaRPr>
          </a:p>
          <a:p>
            <a:pPr marL="12700" marR="112649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Safety Records: </a:t>
            </a:r>
            <a:r>
              <a:rPr dirty="0" sz="1800" spc="-30">
                <a:latin typeface="Georgia"/>
                <a:cs typeface="Georgia"/>
              </a:rPr>
              <a:t>Keeping </a:t>
            </a:r>
            <a:r>
              <a:rPr dirty="0" sz="1800" spc="-20">
                <a:latin typeface="Georgia"/>
                <a:cs typeface="Georgia"/>
              </a:rPr>
              <a:t>track </a:t>
            </a:r>
            <a:r>
              <a:rPr dirty="0" sz="1800" spc="-15">
                <a:latin typeface="Georgia"/>
                <a:cs typeface="Georgia"/>
              </a:rPr>
              <a:t>of </a:t>
            </a:r>
            <a:r>
              <a:rPr dirty="0" sz="1800" spc="-25">
                <a:latin typeface="Georgia"/>
                <a:cs typeface="Georgia"/>
              </a:rPr>
              <a:t>safety </a:t>
            </a:r>
            <a:r>
              <a:rPr dirty="0" sz="1800" spc="-20">
                <a:latin typeface="Georgia"/>
                <a:cs typeface="Georgia"/>
              </a:rPr>
              <a:t>incidents </a:t>
            </a:r>
            <a:r>
              <a:rPr dirty="0" sz="1800" spc="-25">
                <a:latin typeface="Georgia"/>
                <a:cs typeface="Georgia"/>
              </a:rPr>
              <a:t>and ensuring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40">
                <a:latin typeface="Georgia"/>
                <a:cs typeface="Georgia"/>
              </a:rPr>
              <a:t>safe</a:t>
            </a:r>
            <a:r>
              <a:rPr dirty="0" sz="1800" spc="-19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working  environment </a:t>
            </a:r>
            <a:r>
              <a:rPr dirty="0" sz="1800" spc="-35">
                <a:latin typeface="Georgia"/>
                <a:cs typeface="Georgia"/>
              </a:rPr>
              <a:t>for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employees.</a:t>
            </a:r>
            <a:endParaRPr sz="1800">
              <a:latin typeface="Georgia"/>
              <a:cs typeface="Georgia"/>
            </a:endParaRPr>
          </a:p>
          <a:p>
            <a:pPr marL="12700" marR="341630">
              <a:lnSpc>
                <a:spcPct val="100000"/>
              </a:lnSpc>
              <a:spcBef>
                <a:spcPts val="5"/>
              </a:spcBef>
            </a:pPr>
            <a:r>
              <a:rPr dirty="0" sz="1800" spc="75" b="1">
                <a:latin typeface="Times New Roman"/>
                <a:cs typeface="Times New Roman"/>
              </a:rPr>
              <a:t>Financial </a:t>
            </a:r>
            <a:r>
              <a:rPr dirty="0" sz="1800" spc="70" b="1">
                <a:latin typeface="Times New Roman"/>
                <a:cs typeface="Times New Roman"/>
              </a:rPr>
              <a:t>Health: </a:t>
            </a:r>
            <a:r>
              <a:rPr dirty="0" sz="1800" spc="-30">
                <a:latin typeface="Georgia"/>
                <a:cs typeface="Georgia"/>
              </a:rPr>
              <a:t>Assessing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0">
                <a:latin typeface="Georgia"/>
                <a:cs typeface="Georgia"/>
              </a:rPr>
              <a:t>company's </a:t>
            </a:r>
            <a:r>
              <a:rPr dirty="0" sz="1800" spc="-20">
                <a:latin typeface="Georgia"/>
                <a:cs typeface="Georgia"/>
              </a:rPr>
              <a:t>financial </a:t>
            </a:r>
            <a:r>
              <a:rPr dirty="0" sz="1800" spc="-10">
                <a:latin typeface="Georgia"/>
                <a:cs typeface="Georgia"/>
              </a:rPr>
              <a:t>health</a:t>
            </a:r>
            <a:r>
              <a:rPr dirty="0" sz="1800" spc="-315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through </a:t>
            </a:r>
            <a:r>
              <a:rPr dirty="0" sz="1800" spc="-25">
                <a:latin typeface="Georgia"/>
                <a:cs typeface="Georgia"/>
              </a:rPr>
              <a:t>metrics like </a:t>
            </a:r>
            <a:r>
              <a:rPr dirty="0" sz="1800" spc="-10">
                <a:latin typeface="Georgia"/>
                <a:cs typeface="Georgia"/>
              </a:rPr>
              <a:t>debt  </a:t>
            </a:r>
            <a:r>
              <a:rPr dirty="0" sz="1800" spc="-30">
                <a:latin typeface="Georgia"/>
                <a:cs typeface="Georgia"/>
              </a:rPr>
              <a:t>levels, </a:t>
            </a:r>
            <a:r>
              <a:rPr dirty="0" sz="1800" spc="-25">
                <a:latin typeface="Georgia"/>
                <a:cs typeface="Georgia"/>
              </a:rPr>
              <a:t>cash </a:t>
            </a:r>
            <a:r>
              <a:rPr dirty="0" sz="1800" spc="-30">
                <a:latin typeface="Georgia"/>
                <a:cs typeface="Georgia"/>
              </a:rPr>
              <a:t>flow, </a:t>
            </a:r>
            <a:r>
              <a:rPr dirty="0" sz="1800" spc="-25">
                <a:latin typeface="Georgia"/>
                <a:cs typeface="Georgia"/>
              </a:rPr>
              <a:t>and</a:t>
            </a:r>
            <a:r>
              <a:rPr dirty="0" sz="1800" spc="-1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liquidity.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Brand Awareness: </a:t>
            </a:r>
            <a:r>
              <a:rPr dirty="0" sz="1800" spc="-25">
                <a:latin typeface="Georgia"/>
                <a:cs typeface="Georgia"/>
              </a:rPr>
              <a:t>Monitoring metrics related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brand </a:t>
            </a:r>
            <a:r>
              <a:rPr dirty="0" sz="1800" spc="-20">
                <a:latin typeface="Georgia"/>
                <a:cs typeface="Georgia"/>
              </a:rPr>
              <a:t>recognition,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20">
                <a:latin typeface="Georgia"/>
                <a:cs typeface="Georgia"/>
              </a:rPr>
              <a:t>social </a:t>
            </a:r>
            <a:r>
              <a:rPr dirty="0" sz="1800" spc="-30">
                <a:latin typeface="Georgia"/>
                <a:cs typeface="Georgia"/>
              </a:rPr>
              <a:t>media  </a:t>
            </a:r>
            <a:r>
              <a:rPr dirty="0" sz="1800" spc="-25">
                <a:latin typeface="Georgia"/>
                <a:cs typeface="Georgia"/>
              </a:rPr>
              <a:t>mentions, </a:t>
            </a:r>
            <a:r>
              <a:rPr dirty="0" sz="1800" spc="-35">
                <a:latin typeface="Georgia"/>
                <a:cs typeface="Georgia"/>
              </a:rPr>
              <a:t>brand </a:t>
            </a:r>
            <a:r>
              <a:rPr dirty="0" sz="1800" spc="-15">
                <a:latin typeface="Georgia"/>
                <a:cs typeface="Georgia"/>
              </a:rPr>
              <a:t>sentiment,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advertising</a:t>
            </a:r>
            <a:r>
              <a:rPr dirty="0" sz="1800" spc="5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effectiveness.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0" b="1">
                <a:latin typeface="Times New Roman"/>
                <a:cs typeface="Times New Roman"/>
              </a:rPr>
              <a:t>Supplier Performance: </a:t>
            </a:r>
            <a:r>
              <a:rPr dirty="0" sz="1800" spc="-40">
                <a:latin typeface="Georgia"/>
                <a:cs typeface="Georgia"/>
              </a:rPr>
              <a:t>Evaluating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15">
                <a:latin typeface="Georgia"/>
                <a:cs typeface="Georgia"/>
              </a:rPr>
              <a:t>of </a:t>
            </a:r>
            <a:r>
              <a:rPr dirty="0" sz="1800" spc="-30">
                <a:latin typeface="Georgia"/>
                <a:cs typeface="Georgia"/>
              </a:rPr>
              <a:t>suppliers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terms </a:t>
            </a:r>
            <a:r>
              <a:rPr dirty="0" sz="1800" spc="-15">
                <a:latin typeface="Georgia"/>
                <a:cs typeface="Georgia"/>
              </a:rPr>
              <a:t>of</a:t>
            </a:r>
            <a:r>
              <a:rPr dirty="0" sz="1800" spc="-229">
                <a:latin typeface="Georgia"/>
                <a:cs typeface="Georgia"/>
              </a:rPr>
              <a:t> </a:t>
            </a:r>
            <a:r>
              <a:rPr dirty="0" sz="1800" spc="-45">
                <a:latin typeface="Georgia"/>
                <a:cs typeface="Georgia"/>
              </a:rPr>
              <a:t>quality,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reliability, </a:t>
            </a:r>
            <a:r>
              <a:rPr dirty="0" sz="1800" spc="-30">
                <a:latin typeface="Georgia"/>
                <a:cs typeface="Georgia"/>
              </a:rPr>
              <a:t>and</a:t>
            </a:r>
            <a:r>
              <a:rPr dirty="0" sz="1800" spc="-3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cost-effectiveness.</a:t>
            </a:r>
            <a:endParaRPr sz="1800">
              <a:latin typeface="Georgia"/>
              <a:cs typeface="Georgia"/>
            </a:endParaRPr>
          </a:p>
          <a:p>
            <a:pPr marL="12700" marR="133350">
              <a:lnSpc>
                <a:spcPct val="100000"/>
              </a:lnSpc>
            </a:pPr>
            <a:r>
              <a:rPr dirty="0" sz="1800" spc="90" b="1">
                <a:latin typeface="Times New Roman"/>
                <a:cs typeface="Times New Roman"/>
              </a:rPr>
              <a:t>Compliance</a:t>
            </a:r>
            <a:r>
              <a:rPr dirty="0" sz="1800" spc="-290" b="1">
                <a:latin typeface="Times New Roman"/>
                <a:cs typeface="Times New Roman"/>
              </a:rPr>
              <a:t> </a:t>
            </a:r>
            <a:r>
              <a:rPr dirty="0" sz="1800" spc="50" b="1">
                <a:latin typeface="Times New Roman"/>
                <a:cs typeface="Times New Roman"/>
              </a:rPr>
              <a:t>Metrics: </a:t>
            </a:r>
            <a:r>
              <a:rPr dirty="0" sz="1800" spc="-40">
                <a:latin typeface="Georgia"/>
                <a:cs typeface="Georgia"/>
              </a:rPr>
              <a:t>Ensuring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0">
                <a:latin typeface="Georgia"/>
                <a:cs typeface="Georgia"/>
              </a:rPr>
              <a:t>company adheres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regulatory and compliance  requirements, </a:t>
            </a:r>
            <a:r>
              <a:rPr dirty="0" sz="1800">
                <a:latin typeface="Georgia"/>
                <a:cs typeface="Georgia"/>
              </a:rPr>
              <a:t>both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terms </a:t>
            </a:r>
            <a:r>
              <a:rPr dirty="0" sz="1800" spc="-15">
                <a:latin typeface="Georgia"/>
                <a:cs typeface="Georgia"/>
              </a:rPr>
              <a:t>of product </a:t>
            </a:r>
            <a:r>
              <a:rPr dirty="0" sz="1800" spc="-25">
                <a:latin typeface="Georgia"/>
                <a:cs typeface="Georgia"/>
              </a:rPr>
              <a:t>safety and environmental</a:t>
            </a:r>
            <a:r>
              <a:rPr dirty="0" sz="1800" spc="-105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standards.</a:t>
            </a:r>
            <a:endParaRPr sz="1800">
              <a:latin typeface="Georgia"/>
              <a:cs typeface="Georgia"/>
            </a:endParaRPr>
          </a:p>
          <a:p>
            <a:pPr marL="12700" marR="186055">
              <a:lnSpc>
                <a:spcPct val="100000"/>
              </a:lnSpc>
            </a:pPr>
            <a:r>
              <a:rPr dirty="0" sz="1800" spc="-20">
                <a:latin typeface="Georgia"/>
                <a:cs typeface="Georgia"/>
              </a:rPr>
              <a:t>These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20">
                <a:latin typeface="Georgia"/>
                <a:cs typeface="Georgia"/>
              </a:rPr>
              <a:t>can </a:t>
            </a:r>
            <a:r>
              <a:rPr dirty="0" sz="1800" spc="-30">
                <a:latin typeface="Georgia"/>
                <a:cs typeface="Georgia"/>
              </a:rPr>
              <a:t>provide </a:t>
            </a:r>
            <a:r>
              <a:rPr dirty="0" sz="1800" spc="-25">
                <a:latin typeface="Georgia"/>
                <a:cs typeface="Georgia"/>
              </a:rPr>
              <a:t>valuable insights </a:t>
            </a:r>
            <a:r>
              <a:rPr dirty="0" sz="1800" spc="-15">
                <a:latin typeface="Georgia"/>
                <a:cs typeface="Georgia"/>
              </a:rPr>
              <a:t>into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0">
                <a:latin typeface="Georgia"/>
                <a:cs typeface="Georgia"/>
              </a:rPr>
              <a:t>Tyres'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5">
                <a:latin typeface="Georgia"/>
                <a:cs typeface="Georgia"/>
              </a:rPr>
              <a:t>various </a:t>
            </a:r>
            <a:r>
              <a:rPr dirty="0" sz="1800" spc="-45">
                <a:latin typeface="Georgia"/>
                <a:cs typeface="Georgia"/>
              </a:rPr>
              <a:t>areas  </a:t>
            </a:r>
            <a:r>
              <a:rPr dirty="0" sz="1800" spc="-15">
                <a:latin typeface="Georgia"/>
                <a:cs typeface="Georgia"/>
              </a:rPr>
              <a:t>of their </a:t>
            </a:r>
            <a:r>
              <a:rPr dirty="0" sz="1800" spc="-35">
                <a:latin typeface="Georgia"/>
                <a:cs typeface="Georgia"/>
              </a:rPr>
              <a:t>business, </a:t>
            </a:r>
            <a:r>
              <a:rPr dirty="0" sz="1800" spc="-25">
                <a:latin typeface="Georgia"/>
                <a:cs typeface="Georgia"/>
              </a:rPr>
              <a:t>allowing </a:t>
            </a:r>
            <a:r>
              <a:rPr dirty="0" sz="1800" spc="-10">
                <a:latin typeface="Georgia"/>
                <a:cs typeface="Georgia"/>
              </a:rPr>
              <a:t>them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make data-driven </a:t>
            </a:r>
            <a:r>
              <a:rPr dirty="0" sz="1800" spc="-25">
                <a:latin typeface="Georgia"/>
                <a:cs typeface="Georgia"/>
              </a:rPr>
              <a:t>decisions and </a:t>
            </a:r>
            <a:r>
              <a:rPr dirty="0" sz="1800" spc="-20">
                <a:latin typeface="Georgia"/>
                <a:cs typeface="Georgia"/>
              </a:rPr>
              <a:t>continually </a:t>
            </a:r>
            <a:r>
              <a:rPr dirty="0" sz="1800" spc="-40">
                <a:latin typeface="Georgia"/>
                <a:cs typeface="Georgia"/>
              </a:rPr>
              <a:t>improve 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30">
                <a:latin typeface="Georgia"/>
                <a:cs typeface="Georgia"/>
              </a:rPr>
              <a:t>operations. </a:t>
            </a:r>
            <a:r>
              <a:rPr dirty="0" sz="1800" spc="-55">
                <a:latin typeface="Georgia"/>
                <a:cs typeface="Georgia"/>
              </a:rPr>
              <a:t>It's </a:t>
            </a:r>
            <a:r>
              <a:rPr dirty="0" sz="1800" spc="-25">
                <a:latin typeface="Georgia"/>
                <a:cs typeface="Georgia"/>
              </a:rPr>
              <a:t>essential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5">
                <a:latin typeface="Georgia"/>
                <a:cs typeface="Georgia"/>
              </a:rPr>
              <a:t>Tyres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15">
                <a:latin typeface="Georgia"/>
                <a:cs typeface="Georgia"/>
              </a:rPr>
              <a:t>choose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 spc="-20">
                <a:latin typeface="Georgia"/>
                <a:cs typeface="Georgia"/>
              </a:rPr>
              <a:t>align </a:t>
            </a:r>
            <a:r>
              <a:rPr dirty="0" sz="1800" spc="-5">
                <a:latin typeface="Georgia"/>
                <a:cs typeface="Georgia"/>
              </a:rPr>
              <a:t>with </a:t>
            </a:r>
            <a:r>
              <a:rPr dirty="0" sz="1800" spc="-15">
                <a:latin typeface="Georgia"/>
                <a:cs typeface="Georgia"/>
              </a:rPr>
              <a:t>their  </a:t>
            </a:r>
            <a:r>
              <a:rPr dirty="0" sz="1800" spc="-25">
                <a:latin typeface="Georgia"/>
                <a:cs typeface="Georgia"/>
              </a:rPr>
              <a:t>strategic </a:t>
            </a:r>
            <a:r>
              <a:rPr dirty="0" sz="1800" spc="-20">
                <a:latin typeface="Georgia"/>
                <a:cs typeface="Georgia"/>
              </a:rPr>
              <a:t>objectives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industry</a:t>
            </a:r>
            <a:r>
              <a:rPr dirty="0" sz="1800" spc="-9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benchmarks.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2023-10-16T08:22:29Z</dcterms:created>
  <dcterms:modified xsi:type="dcterms:W3CDTF">2023-10-16T08:22:29Z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2023-10-16T00:00:00Z</vt:filetime>
  </property>
</Properties>
</file>